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0"/>
  </p:notesMasterIdLst>
  <p:handoutMasterIdLst>
    <p:handoutMasterId r:id="rId41"/>
  </p:handoutMasterIdLst>
  <p:sldIdLst>
    <p:sldId id="452" r:id="rId2"/>
    <p:sldId id="488" r:id="rId3"/>
    <p:sldId id="453" r:id="rId4"/>
    <p:sldId id="456" r:id="rId5"/>
    <p:sldId id="463" r:id="rId6"/>
    <p:sldId id="514" r:id="rId7"/>
    <p:sldId id="525" r:id="rId8"/>
    <p:sldId id="526" r:id="rId9"/>
    <p:sldId id="516" r:id="rId10"/>
    <p:sldId id="515" r:id="rId11"/>
    <p:sldId id="454" r:id="rId12"/>
    <p:sldId id="411" r:id="rId13"/>
    <p:sldId id="480" r:id="rId14"/>
    <p:sldId id="468" r:id="rId15"/>
    <p:sldId id="505" r:id="rId16"/>
    <p:sldId id="506" r:id="rId17"/>
    <p:sldId id="490" r:id="rId18"/>
    <p:sldId id="492" r:id="rId19"/>
    <p:sldId id="493" r:id="rId20"/>
    <p:sldId id="495" r:id="rId21"/>
    <p:sldId id="511" r:id="rId22"/>
    <p:sldId id="419" r:id="rId23"/>
    <p:sldId id="475" r:id="rId24"/>
    <p:sldId id="512" r:id="rId25"/>
    <p:sldId id="499" r:id="rId26"/>
    <p:sldId id="491" r:id="rId27"/>
    <p:sldId id="513" r:id="rId28"/>
    <p:sldId id="502" r:id="rId29"/>
    <p:sldId id="501" r:id="rId30"/>
    <p:sldId id="522" r:id="rId31"/>
    <p:sldId id="497" r:id="rId32"/>
    <p:sldId id="459" r:id="rId33"/>
    <p:sldId id="496" r:id="rId34"/>
    <p:sldId id="458" r:id="rId35"/>
    <p:sldId id="457" r:id="rId36"/>
    <p:sldId id="477" r:id="rId37"/>
    <p:sldId id="503" r:id="rId38"/>
    <p:sldId id="42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49F4727-F419-574B-8B81-8EB951109683}">
          <p14:sldIdLst>
            <p14:sldId id="452"/>
            <p14:sldId id="488"/>
            <p14:sldId id="453"/>
            <p14:sldId id="456"/>
            <p14:sldId id="463"/>
            <p14:sldId id="514"/>
            <p14:sldId id="525"/>
            <p14:sldId id="526"/>
            <p14:sldId id="516"/>
            <p14:sldId id="515"/>
            <p14:sldId id="454"/>
            <p14:sldId id="411"/>
            <p14:sldId id="480"/>
            <p14:sldId id="468"/>
            <p14:sldId id="505"/>
            <p14:sldId id="506"/>
            <p14:sldId id="490"/>
            <p14:sldId id="492"/>
            <p14:sldId id="493"/>
            <p14:sldId id="495"/>
            <p14:sldId id="511"/>
            <p14:sldId id="419"/>
            <p14:sldId id="475"/>
            <p14:sldId id="512"/>
            <p14:sldId id="499"/>
            <p14:sldId id="491"/>
            <p14:sldId id="513"/>
            <p14:sldId id="502"/>
            <p14:sldId id="501"/>
            <p14:sldId id="522"/>
            <p14:sldId id="497"/>
            <p14:sldId id="459"/>
            <p14:sldId id="496"/>
            <p14:sldId id="458"/>
            <p14:sldId id="457"/>
            <p14:sldId id="477"/>
            <p14:sldId id="503"/>
            <p14:sldId id="427"/>
          </p14:sldIdLst>
        </p14:section>
        <p14:section name="Untitled Section" id="{A9FA8F52-5059-E34C-A6C1-E3F9C371A69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BFF5"/>
    <a:srgbClr val="000090"/>
    <a:srgbClr val="FF6600"/>
    <a:srgbClr val="00055F"/>
    <a:srgbClr val="66FF1B"/>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21678" autoAdjust="0"/>
    <p:restoredTop sz="86406" autoAdjust="0"/>
  </p:normalViewPr>
  <p:slideViewPr>
    <p:cSldViewPr>
      <p:cViewPr varScale="1">
        <p:scale>
          <a:sx n="64" d="100"/>
          <a:sy n="64" d="100"/>
        </p:scale>
        <p:origin x="1314" y="72"/>
      </p:cViewPr>
      <p:guideLst>
        <p:guide orient="horz" pos="2160"/>
        <p:guide pos="2880"/>
      </p:guideLst>
    </p:cSldViewPr>
  </p:slideViewPr>
  <p:outlineViewPr>
    <p:cViewPr>
      <p:scale>
        <a:sx n="33" d="100"/>
        <a:sy n="33" d="100"/>
      </p:scale>
      <p:origin x="0" y="20584"/>
    </p:cViewPr>
  </p:outlineViewPr>
  <p:notesTextViewPr>
    <p:cViewPr>
      <p:scale>
        <a:sx n="100" d="100"/>
        <a:sy n="100" d="100"/>
      </p:scale>
      <p:origin x="0" y="0"/>
    </p:cViewPr>
  </p:notesTextViewPr>
  <p:sorterViewPr>
    <p:cViewPr>
      <p:scale>
        <a:sx n="154" d="100"/>
        <a:sy n="154" d="100"/>
      </p:scale>
      <p:origin x="0" y="208"/>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11/30/2017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51581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11/30/2017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7354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Ακούμε προσεκτικά, συμμεριζόμαστε τους προβληματισμούς τους, παραδεχόμαστε ότι οι προβληματισμοί αυτοί ήταν και δικοί μας πριν ενημερωθούμε σωστά, εημερώνουμε</a:t>
            </a:r>
            <a:r>
              <a:rPr lang="el-GR" baseline="0" dirty="0" smtClean="0"/>
              <a:t> ότι επιτηρούμε την ασφάλεια των εμβολίων και αναφέρουμε κάθε ανεπιθύμητη ενέργεια, με στόχο να βοηθήσουμε την έρευνα προς την παρασκευή ακόμα πιο ασφαλών εμβολίων.</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22</a:t>
            </a:fld>
            <a:endParaRPr lang="en-US" dirty="0"/>
          </a:p>
        </p:txBody>
      </p:sp>
    </p:spTree>
    <p:extLst>
      <p:ext uri="{BB962C8B-B14F-4D97-AF65-F5344CB8AC3E}">
        <p14:creationId xmlns:p14="http://schemas.microsoft.com/office/powerpoint/2010/main" val="180871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25</a:t>
            </a:fld>
            <a:endParaRPr lang="en-US"/>
          </a:p>
        </p:txBody>
      </p:sp>
    </p:spTree>
    <p:extLst>
      <p:ext uri="{BB962C8B-B14F-4D97-AF65-F5344CB8AC3E}">
        <p14:creationId xmlns:p14="http://schemas.microsoft.com/office/powerpoint/2010/main" val="2762972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2400 </a:t>
            </a:r>
            <a:r>
              <a:rPr lang="el-GR" dirty="0" err="1" smtClean="0"/>
              <a:t>χρονια</a:t>
            </a:r>
            <a:r>
              <a:rPr lang="el-GR" baseline="0" dirty="0" smtClean="0"/>
              <a:t> πριν!!!</a:t>
            </a:r>
            <a:endParaRPr lang="el-GR" dirty="0"/>
          </a:p>
        </p:txBody>
      </p:sp>
      <p:sp>
        <p:nvSpPr>
          <p:cNvPr id="4" name="3 - Θέση αριθμού διαφάνειας"/>
          <p:cNvSpPr>
            <a:spLocks noGrp="1"/>
          </p:cNvSpPr>
          <p:nvPr>
            <p:ph type="sldNum" sz="quarter" idx="10"/>
          </p:nvPr>
        </p:nvSpPr>
        <p:spPr/>
        <p:txBody>
          <a:bodyPr/>
          <a:lstStyle/>
          <a:p>
            <a:fld id="{C3903F6B-B136-4DF3-A68C-582C900F6831}" type="slidenum">
              <a:rPr lang="el-GR" smtClean="0"/>
              <a:pPr/>
              <a:t>30</a:t>
            </a:fld>
            <a:endParaRPr lang="el-GR"/>
          </a:p>
        </p:txBody>
      </p:sp>
    </p:spTree>
    <p:extLst>
      <p:ext uri="{BB962C8B-B14F-4D97-AF65-F5344CB8AC3E}">
        <p14:creationId xmlns:p14="http://schemas.microsoft.com/office/powerpoint/2010/main" val="1103511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11/30/2017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11/30/2017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11/30/2017</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500D35D-F54B-4755-8DAF-B1C2E7B17DF1}" type="datetimeFigureOut">
              <a:rPr lang="el-GR" smtClean="0"/>
              <a:pPr/>
              <a:t>30/11/2017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3096430-2E79-4023-ACE8-F7EC80CF12F4}" type="slidenum">
              <a:rPr lang="el-GR" smtClean="0"/>
              <a:pPr/>
              <a:t>‹#›</a:t>
            </a:fld>
            <a:endParaRPr lang="el-GR"/>
          </a:p>
        </p:txBody>
      </p:sp>
    </p:spTree>
    <p:extLst>
      <p:ext uri="{BB962C8B-B14F-4D97-AF65-F5344CB8AC3E}">
        <p14:creationId xmlns:p14="http://schemas.microsoft.com/office/powerpoint/2010/main" val="2937737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11/30/2017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l-GR"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l-GR"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l-GR"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11/30/2017</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 id="2147483664"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4.jpe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cdc.gov/vaccines" TargetMode="External"/><Relationship Id="rId2" Type="http://schemas.openxmlformats.org/officeDocument/2006/relationships/hyperlink" Target="http://www.infovac.gr"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077200" cy="1066800"/>
          </a:xfrm>
        </p:spPr>
        <p:txBody>
          <a:bodyP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dirty="0">
                <a:solidFill>
                  <a:srgbClr val="FF6600"/>
                </a:solidFill>
                <a:effectLst>
                  <a:outerShdw blurRad="38100" dist="38100" dir="2700000" algn="tl">
                    <a:srgbClr val="000000"/>
                  </a:outerShdw>
                </a:effectLst>
                <a:latin typeface="Times New Roman"/>
                <a:ea typeface="+mn-ea"/>
                <a:cs typeface="Times New Roman"/>
              </a:rPr>
              <a:t>Η εμπειρία των τελευταίων </a:t>
            </a:r>
            <a:r>
              <a:rPr lang="el-GR" sz="3600" b="1" i="1" dirty="0">
                <a:solidFill>
                  <a:srgbClr val="009ED6"/>
                </a:solidFill>
                <a:effectLst>
                  <a:outerShdw blurRad="38100" dist="38100" dir="2700000" algn="tl">
                    <a:srgbClr val="000000"/>
                  </a:outerShdw>
                </a:effectLst>
                <a:latin typeface="Times New Roman"/>
                <a:ea typeface="+mn-ea"/>
                <a:cs typeface="Times New Roman"/>
              </a:rPr>
              <a:t>25 ετών </a:t>
            </a:r>
            <a:r>
              <a:rPr lang="el-GR" sz="3600" b="1" dirty="0">
                <a:solidFill>
                  <a:srgbClr val="FF6600"/>
                </a:solidFill>
                <a:effectLst>
                  <a:outerShdw blurRad="38100" dist="38100" dir="2700000" algn="tl">
                    <a:srgbClr val="000000"/>
                  </a:outerShdw>
                </a:effectLst>
                <a:latin typeface="Times New Roman"/>
                <a:ea typeface="+mn-ea"/>
                <a:cs typeface="Times New Roman"/>
              </a:rPr>
              <a:t>έχει δείξει...</a:t>
            </a:r>
          </a:p>
        </p:txBody>
      </p:sp>
      <p:sp>
        <p:nvSpPr>
          <p:cNvPr id="4" name="Content Placeholder 2"/>
          <p:cNvSpPr txBox="1">
            <a:spLocks/>
          </p:cNvSpPr>
          <p:nvPr/>
        </p:nvSpPr>
        <p:spPr>
          <a:xfrm>
            <a:off x="685801" y="1295400"/>
            <a:ext cx="8229599" cy="5562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0000"/>
              </a:lnSpc>
              <a:buClr>
                <a:srgbClr val="FF6600"/>
              </a:buClr>
              <a:buFont typeface="Wingdings" charset="2"/>
              <a:buChar char="Ø"/>
            </a:pPr>
            <a:r>
              <a:rPr lang="el-GR" sz="2800" dirty="0" smtClean="0">
                <a:solidFill>
                  <a:srgbClr val="000090"/>
                </a:solidFill>
                <a:latin typeface="Times New Roman" pitchFamily="18" charset="0"/>
                <a:cs typeface="Times New Roman" pitchFamily="18" charset="0"/>
              </a:rPr>
              <a:t>Επιδημία </a:t>
            </a:r>
            <a:r>
              <a:rPr lang="el-GR" sz="2800" b="1" i="1" dirty="0">
                <a:solidFill>
                  <a:srgbClr val="009ED6"/>
                </a:solidFill>
                <a:effectLst>
                  <a:outerShdw blurRad="38100" dist="38100" dir="2700000" algn="tl">
                    <a:srgbClr val="000000"/>
                  </a:outerShdw>
                </a:effectLst>
                <a:latin typeface="Times New Roman"/>
                <a:cs typeface="Times New Roman"/>
              </a:rPr>
              <a:t>διφθερίτιδας</a:t>
            </a:r>
            <a:r>
              <a:rPr lang="el-GR" sz="2800" dirty="0" smtClean="0">
                <a:solidFill>
                  <a:srgbClr val="000090"/>
                </a:solidFill>
                <a:latin typeface="Times New Roman" pitchFamily="18" charset="0"/>
                <a:cs typeface="Times New Roman" pitchFamily="18" charset="0"/>
              </a:rPr>
              <a:t> στις χώρες της πρώην Σοβιετικής Ένωσης που διήρκησε &gt;5 έτη. (150.000 κρούσματα </a:t>
            </a:r>
            <a:r>
              <a:rPr lang="mr-IN" sz="2800" dirty="0" smtClean="0">
                <a:solidFill>
                  <a:srgbClr val="000090"/>
                </a:solidFill>
                <a:latin typeface="Times New Roman" pitchFamily="18" charset="0"/>
                <a:cs typeface="Times New Roman" pitchFamily="18" charset="0"/>
              </a:rPr>
              <a:t>–</a:t>
            </a:r>
            <a:r>
              <a:rPr lang="el-GR" sz="2800" dirty="0" smtClean="0">
                <a:solidFill>
                  <a:srgbClr val="000090"/>
                </a:solidFill>
                <a:latin typeface="Times New Roman" pitchFamily="18" charset="0"/>
                <a:cs typeface="Times New Roman" pitchFamily="18" charset="0"/>
              </a:rPr>
              <a:t> 4.000 θάνατοι).</a:t>
            </a:r>
          </a:p>
          <a:p>
            <a:pPr algn="just">
              <a:buClr>
                <a:srgbClr val="FF6600"/>
              </a:buClr>
              <a:buFont typeface="Wingdings" charset="2"/>
              <a:buChar char="Ø"/>
            </a:pPr>
            <a:r>
              <a:rPr lang="el-GR" sz="2800" dirty="0" smtClean="0">
                <a:solidFill>
                  <a:srgbClr val="000090"/>
                </a:solidFill>
                <a:latin typeface="Times New Roman" pitchFamily="18" charset="0"/>
                <a:cs typeface="Times New Roman" pitchFamily="18" charset="0"/>
              </a:rPr>
              <a:t>Επιδημία </a:t>
            </a:r>
            <a:r>
              <a:rPr lang="el-GR" sz="2800" b="1" i="1" dirty="0">
                <a:solidFill>
                  <a:srgbClr val="009ED6"/>
                </a:solidFill>
                <a:effectLst>
                  <a:outerShdw blurRad="38100" dist="38100" dir="2700000" algn="tl">
                    <a:srgbClr val="000000"/>
                  </a:outerShdw>
                </a:effectLst>
                <a:latin typeface="Times New Roman"/>
                <a:cs typeface="Times New Roman"/>
              </a:rPr>
              <a:t>πολιομυελίτιδας</a:t>
            </a:r>
            <a:r>
              <a:rPr lang="el-GR" sz="2800" dirty="0" smtClean="0">
                <a:solidFill>
                  <a:srgbClr val="000090"/>
                </a:solidFill>
                <a:latin typeface="Times New Roman" pitchFamily="18" charset="0"/>
                <a:cs typeface="Times New Roman" pitchFamily="18" charset="0"/>
              </a:rPr>
              <a:t> στην Αλβανία.</a:t>
            </a:r>
          </a:p>
          <a:p>
            <a:pPr algn="just">
              <a:buClr>
                <a:srgbClr val="FF6600"/>
              </a:buClr>
              <a:buFont typeface="Wingdings" charset="2"/>
              <a:buChar char="Ø"/>
            </a:pPr>
            <a:r>
              <a:rPr lang="el-GR" sz="2800" dirty="0" smtClean="0">
                <a:solidFill>
                  <a:srgbClr val="000090"/>
                </a:solidFill>
                <a:latin typeface="Times New Roman" pitchFamily="18" charset="0"/>
                <a:cs typeface="Times New Roman" pitchFamily="18" charset="0"/>
              </a:rPr>
              <a:t>Επιδημία </a:t>
            </a:r>
            <a:r>
              <a:rPr lang="el-GR" sz="2800" b="1" i="1" dirty="0">
                <a:solidFill>
                  <a:srgbClr val="009ED6"/>
                </a:solidFill>
                <a:effectLst>
                  <a:outerShdw blurRad="38100" dist="38100" dir="2700000" algn="tl">
                    <a:srgbClr val="000000"/>
                  </a:outerShdw>
                </a:effectLst>
                <a:latin typeface="Times New Roman"/>
                <a:cs typeface="Times New Roman"/>
              </a:rPr>
              <a:t>μηνιγγίτιδας</a:t>
            </a:r>
            <a:r>
              <a:rPr lang="el-GR" sz="2800" dirty="0" smtClean="0">
                <a:solidFill>
                  <a:srgbClr val="000090"/>
                </a:solidFill>
                <a:latin typeface="Times New Roman" pitchFamily="18" charset="0"/>
                <a:cs typeface="Times New Roman" pitchFamily="18" charset="0"/>
              </a:rPr>
              <a:t> στη Μ. Βρετανία.</a:t>
            </a:r>
          </a:p>
          <a:p>
            <a:pPr algn="just">
              <a:buClr>
                <a:srgbClr val="FF6600"/>
              </a:buClr>
              <a:buFont typeface="Wingdings" charset="2"/>
              <a:buChar char="Ø"/>
            </a:pPr>
            <a:r>
              <a:rPr lang="el-GR" sz="2800" dirty="0" smtClean="0">
                <a:solidFill>
                  <a:srgbClr val="000090"/>
                </a:solidFill>
                <a:latin typeface="Times New Roman" pitchFamily="18" charset="0"/>
                <a:cs typeface="Times New Roman" pitchFamily="18" charset="0"/>
              </a:rPr>
              <a:t>Εξάρσεις κρουσμάτων ή επιδημίες </a:t>
            </a:r>
            <a:r>
              <a:rPr lang="el-GR" sz="2800" b="1" i="1" dirty="0">
                <a:solidFill>
                  <a:srgbClr val="009ED6"/>
                </a:solidFill>
                <a:effectLst>
                  <a:outerShdw blurRad="38100" dist="38100" dir="2700000" algn="tl">
                    <a:srgbClr val="000000"/>
                  </a:outerShdw>
                </a:effectLst>
                <a:latin typeface="Times New Roman"/>
                <a:cs typeface="Times New Roman"/>
              </a:rPr>
              <a:t>ιλαράς</a:t>
            </a:r>
            <a:r>
              <a:rPr lang="el-GR" sz="2800" dirty="0" smtClean="0">
                <a:solidFill>
                  <a:srgbClr val="000090"/>
                </a:solidFill>
                <a:latin typeface="Times New Roman" pitchFamily="18" charset="0"/>
                <a:cs typeface="Times New Roman" pitchFamily="18" charset="0"/>
              </a:rPr>
              <a:t> παγκοσμίως.</a:t>
            </a:r>
          </a:p>
          <a:p>
            <a:pPr algn="just">
              <a:buClr>
                <a:srgbClr val="FF6600"/>
              </a:buClr>
              <a:buFont typeface="Wingdings" charset="2"/>
              <a:buChar char="Ø"/>
            </a:pPr>
            <a:r>
              <a:rPr lang="el-GR" sz="2800" dirty="0" smtClean="0">
                <a:solidFill>
                  <a:srgbClr val="000090"/>
                </a:solidFill>
                <a:latin typeface="Times New Roman" pitchFamily="18" charset="0"/>
                <a:cs typeface="Times New Roman" pitchFamily="18" charset="0"/>
              </a:rPr>
              <a:t>Εξάρσεις κρουσμάτων ή επιδημίες </a:t>
            </a:r>
            <a:r>
              <a:rPr lang="el-GR" sz="2800" b="1" i="1" dirty="0">
                <a:solidFill>
                  <a:srgbClr val="009ED6"/>
                </a:solidFill>
                <a:effectLst>
                  <a:outerShdw blurRad="38100" dist="38100" dir="2700000" algn="tl">
                    <a:srgbClr val="000000"/>
                  </a:outerShdw>
                </a:effectLst>
                <a:latin typeface="Times New Roman"/>
                <a:cs typeface="Times New Roman"/>
              </a:rPr>
              <a:t>κοκκύτη</a:t>
            </a:r>
            <a:r>
              <a:rPr lang="el-GR" sz="2800" dirty="0" smtClean="0">
                <a:solidFill>
                  <a:srgbClr val="000090"/>
                </a:solidFill>
                <a:latin typeface="Times New Roman" pitchFamily="18" charset="0"/>
                <a:cs typeface="Times New Roman" pitchFamily="18" charset="0"/>
              </a:rPr>
              <a:t> παγκοσμίως, επιδημία στις ΗΠΑ την τελευταία 5ετία.</a:t>
            </a:r>
          </a:p>
          <a:p>
            <a:pPr algn="just">
              <a:buClr>
                <a:srgbClr val="FF6600"/>
              </a:buClr>
              <a:buFont typeface="Wingdings" charset="2"/>
              <a:buChar char="Ø"/>
            </a:pPr>
            <a:r>
              <a:rPr lang="el-GR" sz="2800" dirty="0" smtClean="0">
                <a:solidFill>
                  <a:srgbClr val="000090"/>
                </a:solidFill>
                <a:latin typeface="Times New Roman" pitchFamily="18" charset="0"/>
                <a:cs typeface="Times New Roman" pitchFamily="18" charset="0"/>
              </a:rPr>
              <a:t>Συρροή κρουσμάτων </a:t>
            </a:r>
            <a:r>
              <a:rPr lang="el-GR" sz="2800" b="1" i="1" dirty="0">
                <a:solidFill>
                  <a:srgbClr val="009ED6"/>
                </a:solidFill>
                <a:effectLst>
                  <a:outerShdw blurRad="38100" dist="38100" dir="2700000" algn="tl">
                    <a:srgbClr val="000000"/>
                  </a:outerShdw>
                </a:effectLst>
                <a:latin typeface="Times New Roman"/>
                <a:cs typeface="Times New Roman"/>
              </a:rPr>
              <a:t>πολιομυελίτιδας</a:t>
            </a:r>
            <a:r>
              <a:rPr lang="el-GR" sz="2800" dirty="0" smtClean="0">
                <a:solidFill>
                  <a:srgbClr val="000090"/>
                </a:solidFill>
                <a:latin typeface="Times New Roman" pitchFamily="18" charset="0"/>
                <a:cs typeface="Times New Roman" pitchFamily="18" charset="0"/>
              </a:rPr>
              <a:t> στη Συρία σε παιδιά &lt;2 ετών (κάμψη της επιδημίας μετά από μαζικό εμβολιασμό 3 εκατ. </a:t>
            </a:r>
            <a:r>
              <a:rPr lang="el-GR" sz="2800" dirty="0">
                <a:solidFill>
                  <a:srgbClr val="000090"/>
                </a:solidFill>
                <a:latin typeface="Times New Roman" pitchFamily="18" charset="0"/>
                <a:cs typeface="Times New Roman" pitchFamily="18" charset="0"/>
              </a:rPr>
              <a:t>π</a:t>
            </a:r>
            <a:r>
              <a:rPr lang="el-GR" sz="2800" dirty="0" smtClean="0">
                <a:solidFill>
                  <a:srgbClr val="000090"/>
                </a:solidFill>
                <a:latin typeface="Times New Roman" pitchFamily="18" charset="0"/>
                <a:cs typeface="Times New Roman" pitchFamily="18" charset="0"/>
              </a:rPr>
              <a:t>αιδιών).</a:t>
            </a:r>
            <a:endParaRPr lang="el-GR" sz="2800" dirty="0">
              <a:solidFill>
                <a:srgbClr val="000090"/>
              </a:solidFill>
              <a:latin typeface="Times New Roman" pitchFamily="18" charset="0"/>
              <a:cs typeface="Times New Roman" pitchFamily="18" charset="0"/>
            </a:endParaRPr>
          </a:p>
        </p:txBody>
      </p:sp>
    </p:spTree>
    <p:extLst>
      <p:ext uri="{BB962C8B-B14F-4D97-AF65-F5344CB8AC3E}">
        <p14:creationId xmlns:p14="http://schemas.microsoft.com/office/powerpoint/2010/main" val="1729711079"/>
      </p:ext>
    </p:extLst>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00" y="76200"/>
            <a:ext cx="8077200" cy="762000"/>
          </a:xfrm>
        </p:spPr>
        <p:txBody>
          <a:bodyPr>
            <a:normAutofit/>
          </a:bodyPr>
          <a:lstStyle/>
          <a:p>
            <a:pPr algn="ctr"/>
            <a:r>
              <a:rPr lang="el-GR" b="1" dirty="0">
                <a:solidFill>
                  <a:srgbClr val="FF6600"/>
                </a:solidFill>
                <a:effectLst>
                  <a:outerShdw blurRad="38100" dist="38100" dir="2700000" algn="tl">
                    <a:srgbClr val="000000"/>
                  </a:outerShdw>
                </a:effectLst>
                <a:latin typeface="Times New Roman"/>
                <a:cs typeface="Times New Roman"/>
              </a:rPr>
              <a:t>Πρόσφατα παραδείγματα</a:t>
            </a:r>
          </a:p>
        </p:txBody>
      </p:sp>
      <p:sp>
        <p:nvSpPr>
          <p:cNvPr id="2" name="Content Placeholder 1"/>
          <p:cNvSpPr>
            <a:spLocks noGrp="1"/>
          </p:cNvSpPr>
          <p:nvPr>
            <p:ph idx="1"/>
          </p:nvPr>
        </p:nvSpPr>
        <p:spPr>
          <a:xfrm>
            <a:off x="609600" y="914400"/>
            <a:ext cx="8382000" cy="5943600"/>
          </a:xfrm>
        </p:spPr>
        <p:txBody>
          <a:bodyPr>
            <a:normAutofit fontScale="25000" lnSpcReduction="20000"/>
          </a:bodyPr>
          <a:lstStyle/>
          <a:p>
            <a:pPr algn="just">
              <a:buClr>
                <a:srgbClr val="FF6600"/>
              </a:buClr>
              <a:buSzPct val="120000"/>
              <a:buFont typeface="Wingdings" charset="2"/>
              <a:buChar char="Ø"/>
            </a:pPr>
            <a:r>
              <a:rPr lang="el-GR" sz="12800" b="1" dirty="0" smtClean="0">
                <a:solidFill>
                  <a:srgbClr val="009ED6"/>
                </a:solidFill>
                <a:effectLst>
                  <a:outerShdw blurRad="38100" dist="38100" dir="2700000" algn="tl">
                    <a:srgbClr val="000000"/>
                  </a:outerShdw>
                </a:effectLst>
                <a:latin typeface="Times New Roman"/>
                <a:ea typeface="+mj-ea"/>
                <a:cs typeface="Times New Roman"/>
              </a:rPr>
              <a:t> 6</a:t>
            </a:r>
            <a:r>
              <a:rPr lang="el-GR" sz="12800" b="1" dirty="0">
                <a:solidFill>
                  <a:srgbClr val="009ED6"/>
                </a:solidFill>
                <a:effectLst>
                  <a:outerShdw blurRad="38100" dist="38100" dir="2700000" algn="tl">
                    <a:srgbClr val="000000"/>
                  </a:outerShdw>
                </a:effectLst>
                <a:latin typeface="Times New Roman"/>
                <a:ea typeface="+mj-ea"/>
                <a:cs typeface="Times New Roman"/>
              </a:rPr>
              <a:t>/9/2017, Εθνική Επιτροπή Εμβολιασμών</a:t>
            </a:r>
            <a:r>
              <a:rPr lang="en-GB" sz="12800" b="1" dirty="0">
                <a:solidFill>
                  <a:srgbClr val="009ED6"/>
                </a:solidFill>
                <a:effectLst>
                  <a:outerShdw blurRad="38100" dist="38100" dir="2700000" algn="tl">
                    <a:srgbClr val="000000"/>
                  </a:outerShdw>
                </a:effectLst>
                <a:latin typeface="Times New Roman"/>
                <a:ea typeface="+mj-ea"/>
                <a:cs typeface="Times New Roman"/>
              </a:rPr>
              <a:t>:</a:t>
            </a:r>
            <a:endParaRPr lang="el-GR" sz="12800" b="1" dirty="0">
              <a:solidFill>
                <a:srgbClr val="009ED6"/>
              </a:solidFill>
              <a:effectLst>
                <a:outerShdw blurRad="38100" dist="38100" dir="2700000" algn="tl">
                  <a:srgbClr val="000000"/>
                </a:outerShdw>
              </a:effectLst>
              <a:latin typeface="Times New Roman"/>
              <a:ea typeface="+mj-ea"/>
              <a:cs typeface="Times New Roman"/>
            </a:endParaRPr>
          </a:p>
          <a:p>
            <a:pPr algn="just">
              <a:lnSpc>
                <a:spcPct val="70000"/>
              </a:lnSpc>
              <a:buNone/>
            </a:pPr>
            <a:endParaRPr lang="el-GR" sz="9600" dirty="0">
              <a:solidFill>
                <a:srgbClr val="000090"/>
              </a:solidFill>
              <a:latin typeface="Times New Roman"/>
              <a:cs typeface="Times New Roman"/>
            </a:endParaRPr>
          </a:p>
          <a:p>
            <a:pPr algn="just">
              <a:lnSpc>
                <a:spcPct val="120000"/>
              </a:lnSpc>
              <a:buNone/>
            </a:pPr>
            <a:r>
              <a:rPr lang="el-GR" sz="9600" b="1" dirty="0">
                <a:solidFill>
                  <a:srgbClr val="FF0000"/>
                </a:solidFill>
                <a:latin typeface="Times New Roman"/>
                <a:cs typeface="Times New Roman"/>
              </a:rPr>
              <a:t>β</a:t>
            </a:r>
            <a:r>
              <a:rPr lang="el-GR" sz="9600" b="1" dirty="0" smtClean="0">
                <a:solidFill>
                  <a:srgbClr val="FF0000"/>
                </a:solidFill>
                <a:latin typeface="Times New Roman"/>
                <a:cs typeface="Times New Roman"/>
              </a:rPr>
              <a:t>) </a:t>
            </a:r>
            <a:r>
              <a:rPr lang="el-GR" sz="9600" dirty="0" smtClean="0">
                <a:solidFill>
                  <a:srgbClr val="000090"/>
                </a:solidFill>
                <a:latin typeface="Times New Roman"/>
                <a:cs typeface="Times New Roman"/>
              </a:rPr>
              <a:t>Εκτάκτως</a:t>
            </a:r>
            <a:r>
              <a:rPr lang="el-GR" sz="9600" dirty="0">
                <a:solidFill>
                  <a:srgbClr val="000090"/>
                </a:solidFill>
                <a:latin typeface="Times New Roman"/>
                <a:cs typeface="Times New Roman"/>
              </a:rPr>
              <a:t>, λόγω της επιδημικής έξαρσης ιλαράς, συστήνει τη διενέργεια της 1ης δόσης του εμβολίου MMR στην ηλικία των 12 μηνών και τη διενέργεια της 2ης δόσης τρεις (3) μήνες μετά την 1η δόση ή –εφόσον έχει παρέλθει το διάστημα αυτό– το ταχύτερο δυνατόν. </a:t>
            </a:r>
            <a:endParaRPr lang="el-GR" sz="9600" dirty="0" smtClean="0">
              <a:solidFill>
                <a:srgbClr val="000090"/>
              </a:solidFill>
              <a:latin typeface="Times New Roman"/>
              <a:cs typeface="Times New Roman"/>
            </a:endParaRPr>
          </a:p>
          <a:p>
            <a:pPr algn="just">
              <a:lnSpc>
                <a:spcPct val="70000"/>
              </a:lnSpc>
              <a:buNone/>
            </a:pPr>
            <a:endParaRPr lang="el-GR" sz="9600" dirty="0">
              <a:solidFill>
                <a:srgbClr val="000090"/>
              </a:solidFill>
              <a:latin typeface="Times New Roman"/>
              <a:cs typeface="Times New Roman"/>
            </a:endParaRPr>
          </a:p>
          <a:p>
            <a:pPr algn="just">
              <a:lnSpc>
                <a:spcPct val="120000"/>
              </a:lnSpc>
              <a:buClr>
                <a:srgbClr val="33BFF5"/>
              </a:buClr>
              <a:buFont typeface="Wingdings" charset="2"/>
              <a:buChar char="ü"/>
            </a:pPr>
            <a:r>
              <a:rPr lang="el-GR" sz="9600" dirty="0">
                <a:solidFill>
                  <a:srgbClr val="000090"/>
                </a:solidFill>
                <a:latin typeface="Times New Roman"/>
                <a:cs typeface="Times New Roman"/>
              </a:rPr>
              <a:t> </a:t>
            </a:r>
            <a:r>
              <a:rPr lang="el-GR" sz="9600" dirty="0" smtClean="0">
                <a:solidFill>
                  <a:srgbClr val="000090"/>
                </a:solidFill>
                <a:latin typeface="Times New Roman"/>
                <a:cs typeface="Times New Roman"/>
              </a:rPr>
              <a:t>Σε </a:t>
            </a:r>
            <a:r>
              <a:rPr lang="el-GR" sz="9600" dirty="0">
                <a:solidFill>
                  <a:srgbClr val="000090"/>
                </a:solidFill>
                <a:latin typeface="Times New Roman"/>
                <a:cs typeface="Times New Roman"/>
              </a:rPr>
              <a:t>περιπτώσεις υψηλού κινδύνου, η 2η δόση μπορεί να γίνει με μεσοδιάστημα τουλάχιστον 4 εβδομάδων από την 1η. </a:t>
            </a:r>
            <a:endParaRPr lang="el-GR" sz="9600" dirty="0" smtClean="0">
              <a:solidFill>
                <a:srgbClr val="000090"/>
              </a:solidFill>
              <a:latin typeface="Times New Roman"/>
              <a:cs typeface="Times New Roman"/>
            </a:endParaRPr>
          </a:p>
          <a:p>
            <a:pPr algn="just">
              <a:lnSpc>
                <a:spcPct val="70000"/>
              </a:lnSpc>
              <a:buNone/>
            </a:pPr>
            <a:endParaRPr lang="el-GR" sz="9600" dirty="0">
              <a:solidFill>
                <a:srgbClr val="000090"/>
              </a:solidFill>
              <a:latin typeface="Times New Roman"/>
              <a:cs typeface="Times New Roman"/>
            </a:endParaRPr>
          </a:p>
          <a:p>
            <a:pPr algn="just">
              <a:lnSpc>
                <a:spcPct val="120000"/>
              </a:lnSpc>
              <a:buClr>
                <a:srgbClr val="33BFF5"/>
              </a:buClr>
              <a:buFont typeface="Wingdings" charset="2"/>
              <a:buChar char="ü"/>
            </a:pPr>
            <a:r>
              <a:rPr lang="el-GR" sz="9600" dirty="0" smtClean="0">
                <a:solidFill>
                  <a:srgbClr val="000090"/>
                </a:solidFill>
                <a:latin typeface="Times New Roman"/>
                <a:cs typeface="Times New Roman"/>
              </a:rPr>
              <a:t>Οι </a:t>
            </a:r>
            <a:r>
              <a:rPr lang="el-GR" sz="9600" dirty="0">
                <a:solidFill>
                  <a:srgbClr val="000090"/>
                </a:solidFill>
                <a:latin typeface="Times New Roman"/>
                <a:cs typeface="Times New Roman"/>
              </a:rPr>
              <a:t>συστάσεις αυτές ισχύουν για όσο διάστημα η επιδημική έξαρση ιλαράς είναι σε εξέλιξη και μέχρι να εκδοθεί νεότερη απόφαση της Επιτροπής</a:t>
            </a:r>
            <a:r>
              <a:rPr lang="el-GR" sz="9600" dirty="0" smtClean="0">
                <a:solidFill>
                  <a:srgbClr val="000090"/>
                </a:solidFill>
                <a:latin typeface="Times New Roman"/>
                <a:cs typeface="Times New Roman"/>
              </a:rPr>
              <a:t>.</a:t>
            </a:r>
            <a:endParaRPr lang="el-GR" sz="9600" dirty="0">
              <a:solidFill>
                <a:srgbClr val="000090"/>
              </a:solidFill>
              <a:latin typeface="Times New Roman"/>
              <a:cs typeface="Times New Roman"/>
            </a:endParaRPr>
          </a:p>
          <a:p>
            <a:pPr marL="0" indent="0" algn="just">
              <a:buNone/>
            </a:pPr>
            <a:endParaRPr lang="el-GR" dirty="0">
              <a:solidFill>
                <a:srgbClr val="000090"/>
              </a:solidFill>
              <a:latin typeface="Times New Roman"/>
              <a:cs typeface="Times New Roman"/>
            </a:endParaRPr>
          </a:p>
        </p:txBody>
      </p:sp>
    </p:spTree>
    <p:extLst>
      <p:ext uri="{BB962C8B-B14F-4D97-AF65-F5344CB8AC3E}">
        <p14:creationId xmlns:p14="http://schemas.microsoft.com/office/powerpoint/2010/main" val="3158640333"/>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77200" cy="1143000"/>
          </a:xfrm>
        </p:spPr>
        <p:txBody>
          <a:bodyPr>
            <a:noAutofit/>
          </a:bodyPr>
          <a:lstStyle/>
          <a:p>
            <a:pPr algn="ctr"/>
            <a:r>
              <a:rPr lang="el-GR" sz="4000" b="1" dirty="0">
                <a:solidFill>
                  <a:srgbClr val="FF6600"/>
                </a:solidFill>
                <a:effectLst>
                  <a:outerShdw blurRad="38100" dist="38100" dir="2700000" algn="tl">
                    <a:srgbClr val="000000"/>
                  </a:outerShdw>
                </a:effectLst>
                <a:latin typeface="Times New Roman"/>
                <a:cs typeface="Times New Roman"/>
              </a:rPr>
              <a:t>Υπάρχει κίνδυνος να ξαναγυρίσουμε στα παλιά???</a:t>
            </a:r>
          </a:p>
        </p:txBody>
      </p:sp>
      <p:sp>
        <p:nvSpPr>
          <p:cNvPr id="4" name="Content Placeholder 2"/>
          <p:cNvSpPr txBox="1">
            <a:spLocks/>
          </p:cNvSpPr>
          <p:nvPr/>
        </p:nvSpPr>
        <p:spPr>
          <a:xfrm>
            <a:off x="685800" y="1447800"/>
            <a:ext cx="8305800"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FF6600"/>
              </a:buClr>
              <a:buNone/>
            </a:pPr>
            <a:r>
              <a:rPr lang="el-GR" sz="2800" dirty="0" smtClean="0">
                <a:solidFill>
                  <a:srgbClr val="000090"/>
                </a:solidFill>
                <a:latin typeface="Times New Roman" pitchFamily="18" charset="0"/>
                <a:cs typeface="Times New Roman" pitchFamily="18" charset="0"/>
              </a:rPr>
              <a:t>Ο κίνδυνος είναι υπαρκτός όταν η εμβολιαστική κάλυψη δεν είναι επαρκής και το </a:t>
            </a:r>
            <a:r>
              <a:rPr lang="el-GR" sz="2800" b="1" dirty="0" smtClean="0">
                <a:solidFill>
                  <a:srgbClr val="FF0000"/>
                </a:solidFill>
                <a:latin typeface="Times New Roman" pitchFamily="18" charset="0"/>
                <a:cs typeface="Times New Roman" pitchFamily="18" charset="0"/>
              </a:rPr>
              <a:t>«τείχος ανοσίας» </a:t>
            </a:r>
            <a:r>
              <a:rPr lang="el-GR" sz="2800" dirty="0" smtClean="0">
                <a:solidFill>
                  <a:srgbClr val="000090"/>
                </a:solidFill>
                <a:latin typeface="Times New Roman" pitchFamily="18" charset="0"/>
                <a:cs typeface="Times New Roman" pitchFamily="18" charset="0"/>
              </a:rPr>
              <a:t>του πληθυσμού δεν είναι τόσο υψηλό ώστε να μην επιτρέψει την εμφάνιση κρουσμάτων ή επιδημιών.</a:t>
            </a:r>
          </a:p>
          <a:p>
            <a:pPr marL="0" indent="0" algn="just">
              <a:buClr>
                <a:srgbClr val="FF6600"/>
              </a:buClr>
              <a:buNone/>
            </a:pPr>
            <a:endParaRPr lang="el-GR" sz="2800" b="1" dirty="0" smtClean="0">
              <a:solidFill>
                <a:srgbClr val="FF6600"/>
              </a:solidFill>
              <a:latin typeface="Times New Roman"/>
              <a:cs typeface="Times New Roman"/>
            </a:endParaRPr>
          </a:p>
          <a:p>
            <a:pPr marL="0" indent="0" algn="just">
              <a:buClr>
                <a:srgbClr val="FF6600"/>
              </a:buClr>
              <a:buNone/>
            </a:pPr>
            <a:endParaRPr lang="el-GR" sz="2800" b="1" dirty="0">
              <a:solidFill>
                <a:srgbClr val="FF6600"/>
              </a:solidFill>
              <a:latin typeface="Times New Roman"/>
              <a:cs typeface="Times New Roman"/>
            </a:endParaRPr>
          </a:p>
          <a:p>
            <a:pPr marL="0" indent="0" algn="just">
              <a:buClr>
                <a:srgbClr val="FF6600"/>
              </a:buClr>
              <a:buNone/>
            </a:pPr>
            <a:r>
              <a:rPr lang="el-GR" sz="2800" b="1" i="1" dirty="0" smtClean="0">
                <a:solidFill>
                  <a:srgbClr val="FF6600"/>
                </a:solidFill>
                <a:latin typeface="Times New Roman"/>
                <a:cs typeface="Times New Roman"/>
              </a:rPr>
              <a:t>ΚΕΕΛΠΝΟ</a:t>
            </a:r>
            <a:r>
              <a:rPr lang="el-GR" sz="2800" b="1" i="1" dirty="0">
                <a:solidFill>
                  <a:srgbClr val="FF6600"/>
                </a:solidFill>
                <a:latin typeface="Times New Roman"/>
                <a:cs typeface="Times New Roman"/>
              </a:rPr>
              <a:t>: «Ενημέρωση ιατρών για την αναγκαιότητα ενίσχυσης της αντιεμβολιαστικής κάλυψης έναντι της ιλαράς και της ερυθράς (τουλάχιστον 95%)</a:t>
            </a:r>
            <a:r>
              <a:rPr lang="el-GR" sz="2800" b="1" i="1" dirty="0" smtClean="0">
                <a:solidFill>
                  <a:srgbClr val="FF6600"/>
                </a:solidFill>
                <a:latin typeface="Times New Roman"/>
                <a:cs typeface="Times New Roman"/>
              </a:rPr>
              <a:t>».</a:t>
            </a:r>
            <a:endParaRPr lang="el-GR" sz="2800" b="1" i="1" dirty="0">
              <a:solidFill>
                <a:srgbClr val="FF6600"/>
              </a:solidFill>
              <a:latin typeface="Times New Roman"/>
              <a:cs typeface="Times New Roman"/>
            </a:endParaRPr>
          </a:p>
          <a:p>
            <a:pPr marL="0" indent="0" algn="just">
              <a:buClr>
                <a:srgbClr val="FF6600"/>
              </a:buClr>
              <a:buNone/>
            </a:pPr>
            <a:endParaRPr lang="el-GR"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67979866"/>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normAutofit fontScale="90000"/>
          </a:bodyPr>
          <a:lstStyle/>
          <a:p>
            <a:pPr algn="ctr"/>
            <a:r>
              <a:rPr lang="el-GR" sz="4000" b="1" dirty="0">
                <a:solidFill>
                  <a:srgbClr val="FF6600"/>
                </a:solidFill>
                <a:effectLst>
                  <a:outerShdw blurRad="38100" dist="38100" dir="2700000" algn="tl">
                    <a:srgbClr val="000000"/>
                  </a:outerShdw>
                </a:effectLst>
                <a:latin typeface="Times New Roman"/>
                <a:cs typeface="Times New Roman"/>
              </a:rPr>
              <a:t>Ο ρόλος του </a:t>
            </a:r>
            <a:r>
              <a:rPr lang="el-GR" sz="4000" b="1" dirty="0" smtClean="0">
                <a:solidFill>
                  <a:srgbClr val="FF6600"/>
                </a:solidFill>
                <a:effectLst>
                  <a:outerShdw blurRad="38100" dist="38100" dir="2700000" algn="tl">
                    <a:srgbClr val="000000"/>
                  </a:outerShdw>
                </a:effectLst>
                <a:latin typeface="Times New Roman"/>
                <a:cs typeface="Times New Roman"/>
              </a:rPr>
              <a:t>διαδικτύου στην ενίσχυση του αντιεμβολιαστικού κινήματος</a:t>
            </a:r>
            <a:endParaRPr lang="el-GR" sz="4000" b="1" dirty="0">
              <a:solidFill>
                <a:srgbClr val="FF6600"/>
              </a:solidFill>
              <a:effectLst>
                <a:outerShdw blurRad="38100" dist="38100" dir="2700000" algn="tl">
                  <a:srgbClr val="000000"/>
                </a:outerShdw>
              </a:effectLst>
              <a:latin typeface="Times New Roman"/>
              <a:cs typeface="Times New Roman"/>
            </a:endParaRPr>
          </a:p>
        </p:txBody>
      </p:sp>
      <p:sp>
        <p:nvSpPr>
          <p:cNvPr id="4" name="Content Placeholder 2"/>
          <p:cNvSpPr txBox="1">
            <a:spLocks/>
          </p:cNvSpPr>
          <p:nvPr/>
        </p:nvSpPr>
        <p:spPr>
          <a:xfrm>
            <a:off x="685800" y="1143000"/>
            <a:ext cx="8305800" cy="571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000090"/>
              </a:buClr>
              <a:buFont typeface="Wingdings" charset="2"/>
              <a:buChar char="Ø"/>
            </a:pPr>
            <a:r>
              <a:rPr lang="el-GR" sz="2400" dirty="0" smtClean="0">
                <a:solidFill>
                  <a:srgbClr val="000090"/>
                </a:solidFill>
                <a:latin typeface="Times New Roman" pitchFamily="18" charset="0"/>
                <a:cs typeface="Times New Roman" pitchFamily="18" charset="0"/>
              </a:rPr>
              <a:t>Η περιήγηση σε αντιεμβολιαστικά </a:t>
            </a:r>
            <a:r>
              <a:rPr lang="en-GB" sz="2400" dirty="0" smtClean="0">
                <a:solidFill>
                  <a:srgbClr val="000090"/>
                </a:solidFill>
                <a:latin typeface="Times New Roman" pitchFamily="18" charset="0"/>
                <a:cs typeface="Times New Roman" pitchFamily="18" charset="0"/>
              </a:rPr>
              <a:t>sites </a:t>
            </a:r>
            <a:r>
              <a:rPr lang="el-GR" sz="2400" dirty="0" smtClean="0">
                <a:solidFill>
                  <a:srgbClr val="000090"/>
                </a:solidFill>
                <a:latin typeface="Times New Roman" pitchFamily="18" charset="0"/>
                <a:cs typeface="Times New Roman" pitchFamily="18" charset="0"/>
              </a:rPr>
              <a:t>και </a:t>
            </a:r>
            <a:r>
              <a:rPr lang="en-GB" sz="2400" dirty="0" smtClean="0">
                <a:solidFill>
                  <a:srgbClr val="000090"/>
                </a:solidFill>
                <a:latin typeface="Times New Roman" pitchFamily="18" charset="0"/>
                <a:cs typeface="Times New Roman" pitchFamily="18" charset="0"/>
              </a:rPr>
              <a:t>blogs </a:t>
            </a:r>
            <a:r>
              <a:rPr lang="el-GR" sz="2400" dirty="0" smtClean="0">
                <a:solidFill>
                  <a:srgbClr val="000090"/>
                </a:solidFill>
                <a:latin typeface="Times New Roman" pitchFamily="18" charset="0"/>
                <a:cs typeface="Times New Roman" pitchFamily="18" charset="0"/>
              </a:rPr>
              <a:t>για </a:t>
            </a:r>
            <a:r>
              <a:rPr lang="el-GR" sz="2400" dirty="0" smtClean="0">
                <a:solidFill>
                  <a:srgbClr val="FF0000"/>
                </a:solidFill>
                <a:latin typeface="Times New Roman" pitchFamily="18" charset="0"/>
                <a:cs typeface="Times New Roman" pitchFamily="18" charset="0"/>
              </a:rPr>
              <a:t>5-10 </a:t>
            </a:r>
            <a:r>
              <a:rPr lang="en-GB" sz="2400" dirty="0" smtClean="0">
                <a:solidFill>
                  <a:srgbClr val="FF0000"/>
                </a:solidFill>
                <a:latin typeface="Times New Roman" pitchFamily="18" charset="0"/>
                <a:cs typeface="Times New Roman" pitchFamily="18" charset="0"/>
              </a:rPr>
              <a:t>min </a:t>
            </a:r>
            <a:r>
              <a:rPr lang="el-GR" sz="2400" dirty="0" smtClean="0">
                <a:solidFill>
                  <a:srgbClr val="000090"/>
                </a:solidFill>
                <a:latin typeface="Times New Roman" pitchFamily="18" charset="0"/>
                <a:cs typeface="Times New Roman" pitchFamily="18" charset="0"/>
              </a:rPr>
              <a:t>επηρεάζει τους γονείς </a:t>
            </a:r>
            <a:r>
              <a:rPr lang="el-GR" sz="2400" b="1" dirty="0" smtClean="0">
                <a:solidFill>
                  <a:srgbClr val="000090"/>
                </a:solidFill>
                <a:latin typeface="Times New Roman" pitchFamily="18" charset="0"/>
                <a:cs typeface="Times New Roman" pitchFamily="18" charset="0"/>
              </a:rPr>
              <a:t>αρνητικά</a:t>
            </a:r>
            <a:r>
              <a:rPr lang="el-GR" sz="2400" dirty="0" smtClean="0">
                <a:solidFill>
                  <a:srgbClr val="000090"/>
                </a:solidFill>
                <a:latin typeface="Times New Roman" pitchFamily="18" charset="0"/>
                <a:cs typeface="Times New Roman" pitchFamily="18" charset="0"/>
              </a:rPr>
              <a:t>.</a:t>
            </a:r>
          </a:p>
          <a:p>
            <a:pPr marL="0" indent="0" algn="just">
              <a:buClr>
                <a:srgbClr val="000090"/>
              </a:buClr>
              <a:buNone/>
            </a:pPr>
            <a:r>
              <a:rPr lang="en-GB" sz="2000" i="1" dirty="0">
                <a:solidFill>
                  <a:srgbClr val="FF6600"/>
                </a:solidFill>
                <a:latin typeface="Times New Roman" pitchFamily="18" charset="0"/>
                <a:cs typeface="Times New Roman" pitchFamily="18" charset="0"/>
              </a:rPr>
              <a:t>J Health </a:t>
            </a:r>
            <a:r>
              <a:rPr lang="en-GB" sz="2000" i="1" dirty="0" err="1">
                <a:solidFill>
                  <a:srgbClr val="FF6600"/>
                </a:solidFill>
                <a:latin typeface="Times New Roman" pitchFamily="18" charset="0"/>
                <a:cs typeface="Times New Roman" pitchFamily="18" charset="0"/>
              </a:rPr>
              <a:t>Psychol</a:t>
            </a:r>
            <a:r>
              <a:rPr lang="en-GB" sz="2000" i="1" dirty="0">
                <a:solidFill>
                  <a:srgbClr val="FF6600"/>
                </a:solidFill>
                <a:latin typeface="Times New Roman" pitchFamily="18" charset="0"/>
                <a:cs typeface="Times New Roman" pitchFamily="18" charset="0"/>
              </a:rPr>
              <a:t> 2010;15:446-455</a:t>
            </a:r>
          </a:p>
          <a:p>
            <a:pPr algn="just">
              <a:lnSpc>
                <a:spcPct val="50000"/>
              </a:lnSpc>
              <a:buClr>
                <a:srgbClr val="000090"/>
              </a:buClr>
              <a:buFont typeface="Wingdings" charset="2"/>
              <a:buChar char="Ø"/>
            </a:pPr>
            <a:endParaRPr lang="el-GR" sz="2400" i="1" dirty="0">
              <a:solidFill>
                <a:srgbClr val="FF6600"/>
              </a:solidFill>
              <a:latin typeface="Times New Roman" pitchFamily="18" charset="0"/>
              <a:cs typeface="Times New Roman" pitchFamily="18" charset="0"/>
            </a:endParaRPr>
          </a:p>
          <a:p>
            <a:pPr algn="just">
              <a:buClr>
                <a:srgbClr val="000090"/>
              </a:buClr>
              <a:buFont typeface="Wingdings" charset="2"/>
              <a:buChar char="Ø"/>
            </a:pPr>
            <a:r>
              <a:rPr lang="el-GR" sz="2400" dirty="0" smtClean="0">
                <a:solidFill>
                  <a:srgbClr val="000090"/>
                </a:solidFill>
                <a:latin typeface="Times New Roman" pitchFamily="18" charset="0"/>
                <a:cs typeface="Times New Roman" pitchFamily="18" charset="0"/>
              </a:rPr>
              <a:t>Χρήση διαδικτύου από το κοινό για ιατρική πληροφόρηση</a:t>
            </a:r>
            <a:r>
              <a:rPr lang="en-GB" sz="2400" dirty="0" smtClean="0">
                <a:solidFill>
                  <a:srgbClr val="000090"/>
                </a:solidFill>
                <a:latin typeface="Times New Roman" pitchFamily="18" charset="0"/>
                <a:cs typeface="Times New Roman" pitchFamily="18" charset="0"/>
              </a:rPr>
              <a:t>: </a:t>
            </a:r>
          </a:p>
          <a:p>
            <a:pPr marL="0" indent="0" algn="just">
              <a:buClr>
                <a:srgbClr val="000090"/>
              </a:buClr>
              <a:buNone/>
            </a:pPr>
            <a:r>
              <a:rPr lang="en-GB" sz="2400" dirty="0" smtClean="0">
                <a:solidFill>
                  <a:srgbClr val="000090"/>
                </a:solidFill>
                <a:latin typeface="Times New Roman" pitchFamily="18" charset="0"/>
                <a:cs typeface="Times New Roman" pitchFamily="18" charset="0"/>
              </a:rPr>
              <a:t>2007</a:t>
            </a:r>
            <a:r>
              <a:rPr lang="en-GB" sz="2400" dirty="0">
                <a:solidFill>
                  <a:srgbClr val="000090"/>
                </a:solidFill>
                <a:latin typeface="Times New Roman" pitchFamily="18" charset="0"/>
                <a:cs typeface="Times New Roman" pitchFamily="18" charset="0"/>
              </a:rPr>
              <a:t>:</a:t>
            </a:r>
            <a:r>
              <a:rPr lang="en-GB" sz="2400" dirty="0" smtClean="0">
                <a:solidFill>
                  <a:srgbClr val="000090"/>
                </a:solidFill>
                <a:latin typeface="Times New Roman" pitchFamily="18" charset="0"/>
                <a:cs typeface="Times New Roman" pitchFamily="18" charset="0"/>
              </a:rPr>
              <a:t> 32%,</a:t>
            </a:r>
            <a:r>
              <a:rPr lang="el-GR" sz="2400" dirty="0" smtClean="0">
                <a:solidFill>
                  <a:srgbClr val="000090"/>
                </a:solidFill>
                <a:latin typeface="Times New Roman" pitchFamily="18" charset="0"/>
                <a:cs typeface="Times New Roman" pitchFamily="18" charset="0"/>
              </a:rPr>
              <a:t> </a:t>
            </a:r>
            <a:r>
              <a:rPr lang="en-GB" sz="2400" dirty="0" smtClean="0">
                <a:solidFill>
                  <a:srgbClr val="000090"/>
                </a:solidFill>
                <a:latin typeface="Times New Roman" pitchFamily="18" charset="0"/>
                <a:cs typeface="Times New Roman" pitchFamily="18" charset="0"/>
              </a:rPr>
              <a:t>2015: 43%</a:t>
            </a:r>
          </a:p>
          <a:p>
            <a:pPr marL="0" indent="0" algn="just">
              <a:buClr>
                <a:srgbClr val="000090"/>
              </a:buClr>
              <a:buNone/>
            </a:pPr>
            <a:r>
              <a:rPr lang="en-GB" sz="2000" i="1" dirty="0" smtClean="0">
                <a:solidFill>
                  <a:srgbClr val="FF6600"/>
                </a:solidFill>
                <a:latin typeface="Times New Roman" pitchFamily="18" charset="0"/>
                <a:cs typeface="Times New Roman" pitchFamily="18" charset="0"/>
              </a:rPr>
              <a:t>Canada </a:t>
            </a:r>
            <a:r>
              <a:rPr lang="en-GB" sz="2000" i="1" dirty="0">
                <a:solidFill>
                  <a:srgbClr val="FF6600"/>
                </a:solidFill>
                <a:latin typeface="Times New Roman" pitchFamily="18" charset="0"/>
                <a:cs typeface="Times New Roman" pitchFamily="18" charset="0"/>
              </a:rPr>
              <a:t>Speaks </a:t>
            </a:r>
            <a:r>
              <a:rPr lang="en-GB" sz="2000" i="1" dirty="0" smtClean="0">
                <a:solidFill>
                  <a:srgbClr val="FF6600"/>
                </a:solidFill>
                <a:latin typeface="Times New Roman" pitchFamily="18" charset="0"/>
                <a:cs typeface="Times New Roman" pitchFamily="18" charset="0"/>
              </a:rPr>
              <a:t>2015</a:t>
            </a:r>
          </a:p>
          <a:p>
            <a:pPr algn="just">
              <a:buClr>
                <a:srgbClr val="000090"/>
              </a:buClr>
              <a:buFont typeface="Wingdings" charset="2"/>
              <a:buChar char="Ø"/>
            </a:pPr>
            <a:endParaRPr lang="en-GB" sz="2400" dirty="0">
              <a:solidFill>
                <a:srgbClr val="FF6600"/>
              </a:solidFill>
              <a:latin typeface="Times New Roman" pitchFamily="18" charset="0"/>
              <a:cs typeface="Times New Roman" pitchFamily="18" charset="0"/>
            </a:endParaRPr>
          </a:p>
          <a:p>
            <a:pPr algn="just">
              <a:buClr>
                <a:srgbClr val="000090"/>
              </a:buClr>
              <a:buFont typeface="Wingdings" charset="2"/>
              <a:buChar char="Ø"/>
            </a:pPr>
            <a:r>
              <a:rPr lang="el-GR" sz="2400" dirty="0" smtClean="0">
                <a:solidFill>
                  <a:srgbClr val="000090"/>
                </a:solidFill>
                <a:latin typeface="Times New Roman" pitchFamily="18" charset="0"/>
                <a:cs typeface="Times New Roman" pitchFamily="18" charset="0"/>
              </a:rPr>
              <a:t>Οι ιστοσελίδες κοινωνικής δικτύωσης χαρακτηρίζονται από</a:t>
            </a:r>
            <a:r>
              <a:rPr lang="en-GB" sz="2400" dirty="0" smtClean="0">
                <a:solidFill>
                  <a:srgbClr val="000090"/>
                </a:solidFill>
                <a:latin typeface="Times New Roman" pitchFamily="18" charset="0"/>
                <a:cs typeface="Times New Roman" pitchFamily="18" charset="0"/>
              </a:rPr>
              <a:t>:</a:t>
            </a:r>
            <a:endParaRPr lang="el-GR" sz="2400" dirty="0">
              <a:solidFill>
                <a:srgbClr val="000090"/>
              </a:solidFill>
              <a:latin typeface="Times New Roman" pitchFamily="18" charset="0"/>
              <a:cs typeface="Times New Roman" pitchFamily="18" charset="0"/>
            </a:endParaRPr>
          </a:p>
          <a:p>
            <a:pPr algn="just">
              <a:buClr>
                <a:srgbClr val="009ED6"/>
              </a:buClr>
              <a:buFont typeface="Wingdings" charset="2"/>
              <a:buChar char="ü"/>
            </a:pPr>
            <a:r>
              <a:rPr lang="el-GR" sz="2400" dirty="0" smtClean="0">
                <a:solidFill>
                  <a:srgbClr val="000090"/>
                </a:solidFill>
                <a:latin typeface="Times New Roman" pitchFamily="18" charset="0"/>
                <a:cs typeface="Times New Roman" pitchFamily="18" charset="0"/>
              </a:rPr>
              <a:t>Αμφίβολη ποιότητα και ανακριβείς πληροφορίες.</a:t>
            </a:r>
          </a:p>
          <a:p>
            <a:pPr algn="just">
              <a:buClr>
                <a:srgbClr val="009ED6"/>
              </a:buClr>
              <a:buFont typeface="Wingdings" charset="2"/>
              <a:buChar char="ü"/>
            </a:pPr>
            <a:r>
              <a:rPr lang="el-GR" sz="2400" dirty="0" smtClean="0">
                <a:solidFill>
                  <a:srgbClr val="000090"/>
                </a:solidFill>
                <a:latin typeface="Times New Roman" pitchFamily="18" charset="0"/>
                <a:cs typeface="Times New Roman" pitchFamily="18" charset="0"/>
              </a:rPr>
              <a:t>Μεγαλύτερη επισκεψιμότητα από τεκμηριωμένους ιστοτόπους.</a:t>
            </a:r>
          </a:p>
          <a:p>
            <a:pPr algn="just">
              <a:buClr>
                <a:srgbClr val="009ED6"/>
              </a:buClr>
              <a:buFont typeface="Wingdings" charset="2"/>
              <a:buChar char="ü"/>
            </a:pPr>
            <a:r>
              <a:rPr lang="el-GR" sz="2400" dirty="0" smtClean="0">
                <a:solidFill>
                  <a:srgbClr val="000090"/>
                </a:solidFill>
                <a:latin typeface="Times New Roman" pitchFamily="18" charset="0"/>
                <a:cs typeface="Times New Roman" pitchFamily="18" charset="0"/>
              </a:rPr>
              <a:t>Αποτελούν αποκλειστική πηγή ενημέρωσης για πολλούς γονείς.</a:t>
            </a:r>
          </a:p>
          <a:p>
            <a:pPr marL="0" indent="0" algn="just">
              <a:buClr>
                <a:srgbClr val="009ED6"/>
              </a:buClr>
              <a:buNone/>
            </a:pPr>
            <a:r>
              <a:rPr lang="en-GB" sz="2000" i="1" dirty="0" smtClean="0">
                <a:solidFill>
                  <a:srgbClr val="FF6600"/>
                </a:solidFill>
                <a:latin typeface="Times New Roman" pitchFamily="18" charset="0"/>
                <a:cs typeface="Times New Roman" pitchFamily="18" charset="0"/>
              </a:rPr>
              <a:t>Expert Rev Vaccines 2015;14(1):99-117</a:t>
            </a:r>
            <a:endParaRPr lang="el-GR" sz="2000" i="1" dirty="0">
              <a:solidFill>
                <a:srgbClr val="FF6600"/>
              </a:solidFill>
              <a:latin typeface="Times New Roman" pitchFamily="18" charset="0"/>
              <a:cs typeface="Times New Roman" pitchFamily="18" charset="0"/>
            </a:endParaRPr>
          </a:p>
        </p:txBody>
      </p:sp>
      <p:sp>
        <p:nvSpPr>
          <p:cNvPr id="3" name="TextBox 2"/>
          <p:cNvSpPr txBox="1"/>
          <p:nvPr/>
        </p:nvSpPr>
        <p:spPr>
          <a:xfrm>
            <a:off x="1008180" y="12701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81557174"/>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85800" y="1524000"/>
            <a:ext cx="8305800" cy="533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FF6600"/>
              </a:buClr>
              <a:buNone/>
            </a:pPr>
            <a:r>
              <a:rPr lang="el-GR" sz="2400" dirty="0" smtClean="0">
                <a:solidFill>
                  <a:srgbClr val="000090"/>
                </a:solidFill>
                <a:latin typeface="Times New Roman" pitchFamily="18" charset="0"/>
                <a:cs typeface="Times New Roman" pitchFamily="18" charset="0"/>
              </a:rPr>
              <a:t>1992</a:t>
            </a:r>
            <a:r>
              <a:rPr lang="en-GB" sz="2400" dirty="0" smtClean="0">
                <a:solidFill>
                  <a:srgbClr val="000090"/>
                </a:solidFill>
                <a:latin typeface="Times New Roman" pitchFamily="18" charset="0"/>
                <a:cs typeface="Times New Roman" pitchFamily="18" charset="0"/>
              </a:rPr>
              <a:t>: </a:t>
            </a:r>
            <a:r>
              <a:rPr lang="el-GR" sz="2400" dirty="0" smtClean="0">
                <a:solidFill>
                  <a:srgbClr val="000090"/>
                </a:solidFill>
                <a:latin typeface="Times New Roman" pitchFamily="18" charset="0"/>
                <a:cs typeface="Times New Roman" pitchFamily="18" charset="0"/>
              </a:rPr>
              <a:t>Ηπατίτιδας Β</a:t>
            </a:r>
          </a:p>
          <a:p>
            <a:pPr marL="0" indent="0" algn="just">
              <a:buClr>
                <a:srgbClr val="FF6600"/>
              </a:buClr>
              <a:buNone/>
            </a:pPr>
            <a:r>
              <a:rPr lang="el-GR" sz="2400" dirty="0" smtClean="0">
                <a:solidFill>
                  <a:srgbClr val="000090"/>
                </a:solidFill>
                <a:latin typeface="Times New Roman" pitchFamily="18" charset="0"/>
                <a:cs typeface="Times New Roman" pitchFamily="18" charset="0"/>
              </a:rPr>
              <a:t>1994</a:t>
            </a:r>
            <a:r>
              <a:rPr lang="en-GB" sz="2400" dirty="0" smtClean="0">
                <a:solidFill>
                  <a:srgbClr val="000090"/>
                </a:solidFill>
                <a:latin typeface="Times New Roman" pitchFamily="18" charset="0"/>
                <a:cs typeface="Times New Roman" pitchFamily="18" charset="0"/>
              </a:rPr>
              <a:t>: </a:t>
            </a:r>
            <a:r>
              <a:rPr lang="el-GR" sz="2400" dirty="0" smtClean="0">
                <a:solidFill>
                  <a:srgbClr val="000090"/>
                </a:solidFill>
                <a:latin typeface="Times New Roman" pitchFamily="18" charset="0"/>
                <a:cs typeface="Times New Roman" pitchFamily="18" charset="0"/>
              </a:rPr>
              <a:t>Αιμόφιλου ινφλουένζας τύπου Β</a:t>
            </a:r>
          </a:p>
          <a:p>
            <a:pPr marL="0" indent="0" algn="just">
              <a:buClr>
                <a:srgbClr val="FF6600"/>
              </a:buClr>
              <a:buNone/>
            </a:pPr>
            <a:r>
              <a:rPr lang="el-GR" sz="2400" dirty="0" smtClean="0">
                <a:solidFill>
                  <a:srgbClr val="000090"/>
                </a:solidFill>
                <a:latin typeface="Times New Roman" pitchFamily="18" charset="0"/>
                <a:cs typeface="Times New Roman" pitchFamily="18" charset="0"/>
              </a:rPr>
              <a:t>1997</a:t>
            </a:r>
            <a:r>
              <a:rPr lang="en-GB" sz="2400" dirty="0" smtClean="0">
                <a:solidFill>
                  <a:srgbClr val="000090"/>
                </a:solidFill>
                <a:latin typeface="Times New Roman" pitchFamily="18" charset="0"/>
                <a:cs typeface="Times New Roman" pitchFamily="18" charset="0"/>
              </a:rPr>
              <a:t>: </a:t>
            </a:r>
            <a:r>
              <a:rPr lang="el-GR" sz="2400" dirty="0" smtClean="0">
                <a:solidFill>
                  <a:srgbClr val="000090"/>
                </a:solidFill>
                <a:latin typeface="Times New Roman" pitchFamily="18" charset="0"/>
                <a:cs typeface="Times New Roman" pitchFamily="18" charset="0"/>
              </a:rPr>
              <a:t>Ηπατίτιδας Α</a:t>
            </a:r>
          </a:p>
          <a:p>
            <a:pPr marL="0" indent="0" algn="just">
              <a:buClr>
                <a:srgbClr val="FF6600"/>
              </a:buClr>
              <a:buNone/>
            </a:pPr>
            <a:r>
              <a:rPr lang="el-GR" sz="2400" dirty="0" smtClean="0">
                <a:solidFill>
                  <a:srgbClr val="000090"/>
                </a:solidFill>
                <a:latin typeface="Times New Roman" pitchFamily="18" charset="0"/>
                <a:cs typeface="Times New Roman" pitchFamily="18" charset="0"/>
              </a:rPr>
              <a:t>2001</a:t>
            </a:r>
            <a:r>
              <a:rPr lang="en-GB" sz="2400" dirty="0" smtClean="0">
                <a:solidFill>
                  <a:srgbClr val="000090"/>
                </a:solidFill>
                <a:latin typeface="Times New Roman" pitchFamily="18" charset="0"/>
                <a:cs typeface="Times New Roman" pitchFamily="18" charset="0"/>
              </a:rPr>
              <a:t>: </a:t>
            </a:r>
            <a:r>
              <a:rPr lang="el-GR" sz="2400" dirty="0" smtClean="0">
                <a:solidFill>
                  <a:srgbClr val="000090"/>
                </a:solidFill>
                <a:latin typeface="Times New Roman" pitchFamily="18" charset="0"/>
                <a:cs typeface="Times New Roman" pitchFamily="18" charset="0"/>
              </a:rPr>
              <a:t>Μηνιγγιτιδόκοκκου </a:t>
            </a:r>
            <a:r>
              <a:rPr lang="en-GB" sz="2400" dirty="0" smtClean="0">
                <a:solidFill>
                  <a:srgbClr val="000090"/>
                </a:solidFill>
                <a:latin typeface="Times New Roman" pitchFamily="18" charset="0"/>
                <a:cs typeface="Times New Roman" pitchFamily="18" charset="0"/>
              </a:rPr>
              <a:t>C</a:t>
            </a:r>
            <a:r>
              <a:rPr lang="el-GR" sz="2400" dirty="0" smtClean="0">
                <a:solidFill>
                  <a:srgbClr val="000090"/>
                </a:solidFill>
                <a:latin typeface="Times New Roman" pitchFamily="18" charset="0"/>
                <a:cs typeface="Times New Roman" pitchFamily="18" charset="0"/>
              </a:rPr>
              <a:t>, </a:t>
            </a:r>
            <a:r>
              <a:rPr lang="en-GB" sz="2400" dirty="0">
                <a:solidFill>
                  <a:srgbClr val="000090"/>
                </a:solidFill>
                <a:latin typeface="Times New Roman" pitchFamily="18" charset="0"/>
                <a:cs typeface="Times New Roman" pitchFamily="18" charset="0"/>
              </a:rPr>
              <a:t>A</a:t>
            </a:r>
            <a:r>
              <a:rPr lang="el-GR" sz="2400" dirty="0">
                <a:solidFill>
                  <a:srgbClr val="000090"/>
                </a:solidFill>
                <a:latin typeface="Times New Roman" pitchFamily="18" charset="0"/>
                <a:cs typeface="Times New Roman" pitchFamily="18" charset="0"/>
              </a:rPr>
              <a:t>κυτταρικό του </a:t>
            </a:r>
            <a:r>
              <a:rPr lang="el-GR" sz="2400" dirty="0" smtClean="0">
                <a:solidFill>
                  <a:srgbClr val="000090"/>
                </a:solidFill>
                <a:latin typeface="Times New Roman" pitchFamily="18" charset="0"/>
                <a:cs typeface="Times New Roman" pitchFamily="18" charset="0"/>
              </a:rPr>
              <a:t>κοκκύτη</a:t>
            </a:r>
            <a:endParaRPr lang="en-GB" sz="2400" dirty="0" smtClean="0">
              <a:solidFill>
                <a:srgbClr val="000090"/>
              </a:solidFill>
              <a:latin typeface="Times New Roman" pitchFamily="18" charset="0"/>
              <a:cs typeface="Times New Roman" pitchFamily="18" charset="0"/>
            </a:endParaRPr>
          </a:p>
          <a:p>
            <a:pPr marL="0" indent="0" algn="just">
              <a:buClr>
                <a:srgbClr val="FF6600"/>
              </a:buClr>
              <a:buNone/>
            </a:pPr>
            <a:r>
              <a:rPr lang="el-GR" sz="2400" dirty="0" smtClean="0">
                <a:solidFill>
                  <a:srgbClr val="000090"/>
                </a:solidFill>
                <a:latin typeface="Times New Roman" pitchFamily="18" charset="0"/>
                <a:cs typeface="Times New Roman" pitchFamily="18" charset="0"/>
              </a:rPr>
              <a:t>2004</a:t>
            </a:r>
            <a:r>
              <a:rPr lang="en-GB" sz="2400" dirty="0" smtClean="0">
                <a:solidFill>
                  <a:srgbClr val="000090"/>
                </a:solidFill>
                <a:latin typeface="Times New Roman" pitchFamily="18" charset="0"/>
                <a:cs typeface="Times New Roman" pitchFamily="18" charset="0"/>
              </a:rPr>
              <a:t>:</a:t>
            </a:r>
            <a:r>
              <a:rPr lang="el-GR" sz="2400" dirty="0" smtClean="0">
                <a:solidFill>
                  <a:srgbClr val="000090"/>
                </a:solidFill>
                <a:latin typeface="Times New Roman" pitchFamily="18" charset="0"/>
                <a:cs typeface="Times New Roman" pitchFamily="18" charset="0"/>
              </a:rPr>
              <a:t> Ανεμευλογιάς, Πνευμονιόκοκκου </a:t>
            </a:r>
            <a:r>
              <a:rPr lang="el-GR" sz="2400" dirty="0">
                <a:solidFill>
                  <a:srgbClr val="000090"/>
                </a:solidFill>
                <a:latin typeface="Times New Roman" pitchFamily="18" charset="0"/>
                <a:cs typeface="Times New Roman" pitchFamily="18" charset="0"/>
              </a:rPr>
              <a:t>7δύναμο</a:t>
            </a:r>
          </a:p>
          <a:p>
            <a:pPr marL="0" indent="0" algn="just">
              <a:buClr>
                <a:srgbClr val="FF6600"/>
              </a:buClr>
              <a:buNone/>
            </a:pPr>
            <a:r>
              <a:rPr lang="el-GR" sz="2400" dirty="0" smtClean="0">
                <a:solidFill>
                  <a:srgbClr val="000090"/>
                </a:solidFill>
                <a:latin typeface="Times New Roman" pitchFamily="18" charset="0"/>
                <a:cs typeface="Times New Roman" pitchFamily="18" charset="0"/>
              </a:rPr>
              <a:t>2007</a:t>
            </a:r>
            <a:r>
              <a:rPr lang="en-GB" sz="2400" dirty="0" smtClean="0">
                <a:solidFill>
                  <a:srgbClr val="000090"/>
                </a:solidFill>
                <a:latin typeface="Times New Roman" pitchFamily="18" charset="0"/>
                <a:cs typeface="Times New Roman" pitchFamily="18" charset="0"/>
              </a:rPr>
              <a:t>:</a:t>
            </a:r>
            <a:r>
              <a:rPr lang="el-GR" sz="2400" dirty="0" smtClean="0">
                <a:solidFill>
                  <a:srgbClr val="000090"/>
                </a:solidFill>
                <a:latin typeface="Times New Roman" pitchFamily="18" charset="0"/>
                <a:cs typeface="Times New Roman" pitchFamily="18" charset="0"/>
              </a:rPr>
              <a:t> Ιού ανθρώπινων θηλωμάτων </a:t>
            </a:r>
            <a:r>
              <a:rPr lang="en-GB" sz="2400" dirty="0" smtClean="0">
                <a:solidFill>
                  <a:srgbClr val="000090"/>
                </a:solidFill>
                <a:latin typeface="Times New Roman" pitchFamily="18" charset="0"/>
                <a:cs typeface="Times New Roman" pitchFamily="18" charset="0"/>
              </a:rPr>
              <a:t>(HPV)</a:t>
            </a:r>
          </a:p>
          <a:p>
            <a:pPr marL="0" indent="0" algn="just">
              <a:buClr>
                <a:srgbClr val="FF6600"/>
              </a:buClr>
              <a:buNone/>
            </a:pPr>
            <a:r>
              <a:rPr lang="en-GB" sz="2400" dirty="0" smtClean="0">
                <a:solidFill>
                  <a:srgbClr val="000090"/>
                </a:solidFill>
                <a:latin typeface="Times New Roman" pitchFamily="18" charset="0"/>
                <a:cs typeface="Times New Roman" pitchFamily="18" charset="0"/>
              </a:rPr>
              <a:t>2009: </a:t>
            </a:r>
            <a:r>
              <a:rPr lang="el-GR" sz="2400" dirty="0" smtClean="0">
                <a:solidFill>
                  <a:srgbClr val="000090"/>
                </a:solidFill>
                <a:latin typeface="Times New Roman" pitchFamily="18" charset="0"/>
                <a:cs typeface="Times New Roman" pitchFamily="18" charset="0"/>
              </a:rPr>
              <a:t>Πνευμονιόκοκκου 10δύναμο, εποχικής γρίπης</a:t>
            </a:r>
          </a:p>
          <a:p>
            <a:pPr marL="0" indent="0" algn="just">
              <a:buClr>
                <a:srgbClr val="FF6600"/>
              </a:buClr>
              <a:buNone/>
            </a:pPr>
            <a:r>
              <a:rPr lang="en-GB" sz="2400" dirty="0" smtClean="0">
                <a:solidFill>
                  <a:srgbClr val="000090"/>
                </a:solidFill>
                <a:latin typeface="Times New Roman" pitchFamily="18" charset="0"/>
                <a:cs typeface="Times New Roman" pitchFamily="18" charset="0"/>
              </a:rPr>
              <a:t>2010: </a:t>
            </a:r>
            <a:r>
              <a:rPr lang="el-GR" sz="2400" dirty="0">
                <a:solidFill>
                  <a:srgbClr val="000090"/>
                </a:solidFill>
                <a:latin typeface="Times New Roman" pitchFamily="18" charset="0"/>
                <a:cs typeface="Times New Roman" pitchFamily="18" charset="0"/>
              </a:rPr>
              <a:t>Πνευμονιόκοκκου </a:t>
            </a:r>
            <a:r>
              <a:rPr lang="el-GR" sz="2400" dirty="0" smtClean="0">
                <a:solidFill>
                  <a:srgbClr val="000090"/>
                </a:solidFill>
                <a:latin typeface="Times New Roman" pitchFamily="18" charset="0"/>
                <a:cs typeface="Times New Roman" pitchFamily="18" charset="0"/>
              </a:rPr>
              <a:t>1</a:t>
            </a:r>
            <a:r>
              <a:rPr lang="en-GB" sz="2400" dirty="0" smtClean="0">
                <a:solidFill>
                  <a:srgbClr val="000090"/>
                </a:solidFill>
                <a:latin typeface="Times New Roman" pitchFamily="18" charset="0"/>
                <a:cs typeface="Times New Roman" pitchFamily="18" charset="0"/>
              </a:rPr>
              <a:t>3</a:t>
            </a:r>
            <a:r>
              <a:rPr lang="el-GR" sz="2400" dirty="0" smtClean="0">
                <a:solidFill>
                  <a:srgbClr val="000090"/>
                </a:solidFill>
                <a:latin typeface="Times New Roman" pitchFamily="18" charset="0"/>
                <a:cs typeface="Times New Roman" pitchFamily="18" charset="0"/>
              </a:rPr>
              <a:t>δύναμο</a:t>
            </a:r>
            <a:endParaRPr lang="en-GB" sz="2400" dirty="0" smtClean="0">
              <a:solidFill>
                <a:srgbClr val="000090"/>
              </a:solidFill>
              <a:latin typeface="Times New Roman" pitchFamily="18" charset="0"/>
              <a:cs typeface="Times New Roman" pitchFamily="18" charset="0"/>
            </a:endParaRPr>
          </a:p>
          <a:p>
            <a:pPr marL="0" indent="0" algn="just">
              <a:buClr>
                <a:srgbClr val="FF6600"/>
              </a:buClr>
              <a:buNone/>
            </a:pPr>
            <a:r>
              <a:rPr lang="en-GB" sz="2400" dirty="0" smtClean="0">
                <a:solidFill>
                  <a:srgbClr val="000090"/>
                </a:solidFill>
                <a:latin typeface="Times New Roman" pitchFamily="18" charset="0"/>
                <a:cs typeface="Times New Roman" pitchFamily="18" charset="0"/>
              </a:rPr>
              <a:t>2011: </a:t>
            </a:r>
            <a:r>
              <a:rPr lang="el-GR" sz="2400" dirty="0" smtClean="0">
                <a:solidFill>
                  <a:srgbClr val="000090"/>
                </a:solidFill>
                <a:latin typeface="Times New Roman" pitchFamily="18" charset="0"/>
                <a:cs typeface="Times New Roman" pitchFamily="18" charset="0"/>
              </a:rPr>
              <a:t>Μηνιγγιτιδόκοκκου </a:t>
            </a:r>
            <a:r>
              <a:rPr lang="en-GB" sz="2400" dirty="0" smtClean="0">
                <a:solidFill>
                  <a:srgbClr val="000090"/>
                </a:solidFill>
                <a:latin typeface="Times New Roman" pitchFamily="18" charset="0"/>
                <a:cs typeface="Times New Roman" pitchFamily="18" charset="0"/>
              </a:rPr>
              <a:t>A, C, Y, W</a:t>
            </a:r>
            <a:r>
              <a:rPr lang="en-GB" sz="2400" baseline="-25000" dirty="0" smtClean="0">
                <a:solidFill>
                  <a:srgbClr val="000090"/>
                </a:solidFill>
                <a:latin typeface="Times New Roman" pitchFamily="18" charset="0"/>
                <a:cs typeface="Times New Roman" pitchFamily="18" charset="0"/>
              </a:rPr>
              <a:t>135</a:t>
            </a:r>
          </a:p>
          <a:p>
            <a:pPr marL="0" indent="0" algn="just">
              <a:buClr>
                <a:srgbClr val="FF6600"/>
              </a:buClr>
              <a:buNone/>
            </a:pPr>
            <a:r>
              <a:rPr lang="en-GB" sz="2400" dirty="0" smtClean="0">
                <a:solidFill>
                  <a:srgbClr val="000090"/>
                </a:solidFill>
                <a:latin typeface="Times New Roman" pitchFamily="18" charset="0"/>
                <a:cs typeface="Times New Roman" pitchFamily="18" charset="0"/>
              </a:rPr>
              <a:t>2012: </a:t>
            </a:r>
            <a:r>
              <a:rPr lang="el-GR" sz="2400" dirty="0" smtClean="0">
                <a:solidFill>
                  <a:srgbClr val="000090"/>
                </a:solidFill>
                <a:latin typeface="Times New Roman" pitchFamily="18" charset="0"/>
                <a:cs typeface="Times New Roman" pitchFamily="18" charset="0"/>
              </a:rPr>
              <a:t>Ιού </a:t>
            </a:r>
            <a:r>
              <a:rPr lang="en-GB" sz="2400" dirty="0" err="1" smtClean="0">
                <a:solidFill>
                  <a:srgbClr val="000090"/>
                </a:solidFill>
                <a:latin typeface="Times New Roman" pitchFamily="18" charset="0"/>
                <a:cs typeface="Times New Roman" pitchFamily="18" charset="0"/>
              </a:rPr>
              <a:t>Rota</a:t>
            </a:r>
            <a:endParaRPr lang="en-GB" sz="2400" dirty="0" smtClean="0">
              <a:solidFill>
                <a:srgbClr val="000090"/>
              </a:solidFill>
              <a:latin typeface="Times New Roman" pitchFamily="18" charset="0"/>
              <a:cs typeface="Times New Roman" pitchFamily="18" charset="0"/>
            </a:endParaRPr>
          </a:p>
          <a:p>
            <a:pPr marL="0" indent="0" algn="just">
              <a:buClr>
                <a:srgbClr val="FF6600"/>
              </a:buClr>
              <a:buNone/>
            </a:pPr>
            <a:r>
              <a:rPr lang="en-GB" sz="2400" dirty="0" smtClean="0">
                <a:solidFill>
                  <a:srgbClr val="000090"/>
                </a:solidFill>
                <a:latin typeface="Times New Roman" pitchFamily="18" charset="0"/>
                <a:cs typeface="Times New Roman" pitchFamily="18" charset="0"/>
              </a:rPr>
              <a:t>2014: </a:t>
            </a:r>
            <a:r>
              <a:rPr lang="el-GR" sz="2400" dirty="0" smtClean="0">
                <a:solidFill>
                  <a:srgbClr val="000090"/>
                </a:solidFill>
                <a:latin typeface="Times New Roman" pitchFamily="18" charset="0"/>
                <a:cs typeface="Times New Roman" pitchFamily="18" charset="0"/>
              </a:rPr>
              <a:t>Μηνιγγιτιδόκοκκου Β</a:t>
            </a:r>
          </a:p>
          <a:p>
            <a:pPr marL="0" indent="0" algn="just">
              <a:buClr>
                <a:srgbClr val="FF6600"/>
              </a:buClr>
              <a:buNone/>
            </a:pPr>
            <a:endParaRPr lang="el-GR" sz="2800" dirty="0">
              <a:solidFill>
                <a:srgbClr val="000090"/>
              </a:solidFill>
              <a:latin typeface="Times New Roman" pitchFamily="18" charset="0"/>
              <a:cs typeface="Times New Roman" pitchFamily="18" charset="0"/>
            </a:endParaRPr>
          </a:p>
        </p:txBody>
      </p:sp>
      <p:sp>
        <p:nvSpPr>
          <p:cNvPr id="5" name="Title 1"/>
          <p:cNvSpPr>
            <a:spLocks noGrp="1"/>
          </p:cNvSpPr>
          <p:nvPr>
            <p:ph type="title"/>
            <p:custDataLst>
              <p:tags r:id="rId1"/>
            </p:custDataLst>
          </p:nvPr>
        </p:nvSpPr>
        <p:spPr>
          <a:xfrm>
            <a:off x="533400" y="228600"/>
            <a:ext cx="8610600" cy="936679"/>
          </a:xfrm>
        </p:spPr>
        <p:txBody>
          <a:bodyP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000" b="1" dirty="0" smtClean="0">
                <a:solidFill>
                  <a:srgbClr val="FF6600"/>
                </a:solidFill>
                <a:effectLst>
                  <a:outerShdw blurRad="38100" dist="38100" dir="2700000" algn="tl">
                    <a:srgbClr val="000000"/>
                  </a:outerShdw>
                </a:effectLst>
                <a:latin typeface="Times New Roman"/>
                <a:ea typeface="+mn-ea"/>
                <a:cs typeface="Times New Roman"/>
              </a:rPr>
              <a:t>Νεότερα εμβόλια -Έτος εισαγωγής εμβολίων στη χώρα μας</a:t>
            </a:r>
            <a:endParaRPr lang="en-US" sz="4000" b="1" dirty="0">
              <a:solidFill>
                <a:srgbClr val="FF6600"/>
              </a:solidFill>
              <a:effectLst>
                <a:outerShdw blurRad="38100" dist="38100" dir="2700000" algn="tl">
                  <a:srgbClr val="000000"/>
                </a:outerShdw>
              </a:effectLst>
              <a:latin typeface="Times New Roman"/>
              <a:ea typeface="+mn-ea"/>
              <a:cs typeface="Times New Roman"/>
            </a:endParaRPr>
          </a:p>
        </p:txBody>
      </p:sp>
      <p:sp>
        <p:nvSpPr>
          <p:cNvPr id="2" name="Rounded Rectangle 1"/>
          <p:cNvSpPr/>
          <p:nvPr/>
        </p:nvSpPr>
        <p:spPr>
          <a:xfrm>
            <a:off x="6019800" y="1752600"/>
            <a:ext cx="2895600" cy="533400"/>
          </a:xfrm>
          <a:prstGeom prst="roundRect">
            <a:avLst/>
          </a:prstGeom>
          <a:noFill/>
          <a:ln w="38100" cmpd="sng">
            <a:solidFill>
              <a:srgbClr val="009ED6"/>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latin typeface="Times New Roman"/>
                <a:cs typeface="Times New Roman"/>
              </a:rPr>
              <a:t>1993:</a:t>
            </a:r>
            <a:r>
              <a:rPr lang="el-GR" b="1" dirty="0" smtClean="0">
                <a:solidFill>
                  <a:srgbClr val="FF0000"/>
                </a:solidFill>
                <a:latin typeface="Times New Roman"/>
                <a:cs typeface="Times New Roman"/>
              </a:rPr>
              <a:t>Έναρξη ενασχόλησης με </a:t>
            </a:r>
            <a:r>
              <a:rPr lang="en-GB" b="1" dirty="0" smtClean="0">
                <a:solidFill>
                  <a:srgbClr val="FF0000"/>
                </a:solidFill>
                <a:latin typeface="Times New Roman"/>
                <a:cs typeface="Times New Roman"/>
              </a:rPr>
              <a:t>Internet</a:t>
            </a:r>
            <a:endParaRPr lang="en-US" b="1" dirty="0">
              <a:solidFill>
                <a:srgbClr val="FF0000"/>
              </a:solidFill>
              <a:latin typeface="Times New Roman"/>
              <a:cs typeface="Times New Roman"/>
            </a:endParaRPr>
          </a:p>
        </p:txBody>
      </p:sp>
      <p:sp>
        <p:nvSpPr>
          <p:cNvPr id="6" name="Rounded Rectangle 5"/>
          <p:cNvSpPr/>
          <p:nvPr/>
        </p:nvSpPr>
        <p:spPr>
          <a:xfrm>
            <a:off x="6858000" y="3505200"/>
            <a:ext cx="2133600" cy="533400"/>
          </a:xfrm>
          <a:prstGeom prst="roundRect">
            <a:avLst/>
          </a:prstGeom>
          <a:noFill/>
          <a:ln w="38100" cmpd="sng">
            <a:solidFill>
              <a:srgbClr val="009ED6"/>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latin typeface="Times New Roman"/>
                <a:cs typeface="Times New Roman"/>
              </a:rPr>
              <a:t>2006: </a:t>
            </a:r>
            <a:r>
              <a:rPr lang="en-GB" b="1" dirty="0" smtClean="0">
                <a:solidFill>
                  <a:srgbClr val="FF0000"/>
                </a:solidFill>
                <a:latin typeface="Times New Roman"/>
                <a:cs typeface="Times New Roman"/>
              </a:rPr>
              <a:t>Facebook</a:t>
            </a:r>
            <a:endParaRPr lang="en-US" b="1" dirty="0">
              <a:solidFill>
                <a:srgbClr val="FF0000"/>
              </a:solidFill>
              <a:latin typeface="Times New Roman"/>
              <a:cs typeface="Times New Roman"/>
            </a:endParaRPr>
          </a:p>
        </p:txBody>
      </p:sp>
    </p:spTree>
    <p:extLst>
      <p:ext uri="{BB962C8B-B14F-4D97-AF65-F5344CB8AC3E}">
        <p14:creationId xmlns:p14="http://schemas.microsoft.com/office/powerpoint/2010/main" val="47431074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077200" cy="838200"/>
          </a:xfrm>
        </p:spPr>
        <p:txBody>
          <a:bodyPr>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000" b="1" dirty="0">
                <a:solidFill>
                  <a:srgbClr val="FF6600"/>
                </a:solidFill>
                <a:effectLst>
                  <a:outerShdw blurRad="38100" dist="38100" dir="2700000" algn="tl">
                    <a:srgbClr val="000000"/>
                  </a:outerShdw>
                </a:effectLst>
                <a:latin typeface="Times New Roman"/>
                <a:ea typeface="+mn-ea"/>
                <a:cs typeface="Times New Roman"/>
              </a:rPr>
              <a:t>Ο ρόλος του διαδικτύου</a:t>
            </a:r>
          </a:p>
        </p:txBody>
      </p:sp>
      <p:pic>
        <p:nvPicPr>
          <p:cNvPr id="6" name="Content Placeholder 5" descr="2.pdf"/>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467" t="-1021" r="-265"/>
          <a:stretch/>
        </p:blipFill>
        <p:spPr>
          <a:xfrm rot="16200000">
            <a:off x="1924193" y="-361808"/>
            <a:ext cx="5867402" cy="8572211"/>
          </a:xfrm>
        </p:spPr>
      </p:pic>
      <p:sp>
        <p:nvSpPr>
          <p:cNvPr id="4" name="Content Placeholder 2"/>
          <p:cNvSpPr txBox="1">
            <a:spLocks/>
          </p:cNvSpPr>
          <p:nvPr/>
        </p:nvSpPr>
        <p:spPr>
          <a:xfrm>
            <a:off x="685800" y="838200"/>
            <a:ext cx="8305800" cy="601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FF6600"/>
              </a:buClr>
              <a:buFont typeface="Wingdings" charset="2"/>
              <a:buChar char="Ø"/>
            </a:pPr>
            <a:endParaRPr lang="el-GR" sz="2000" i="1" dirty="0">
              <a:solidFill>
                <a:srgbClr val="FF6600"/>
              </a:solidFill>
              <a:latin typeface="Times New Roman" pitchFamily="18" charset="0"/>
              <a:cs typeface="Times New Roman" pitchFamily="18" charset="0"/>
            </a:endParaRPr>
          </a:p>
        </p:txBody>
      </p:sp>
      <p:sp>
        <p:nvSpPr>
          <p:cNvPr id="3" name="TextBox 2"/>
          <p:cNvSpPr txBox="1"/>
          <p:nvPr/>
        </p:nvSpPr>
        <p:spPr>
          <a:xfrm>
            <a:off x="1008180" y="12701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72795470"/>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077200" cy="1143000"/>
          </a:xfrm>
        </p:spPr>
        <p:txBody>
          <a:bodyPr>
            <a:noAutofit/>
          </a:bodyPr>
          <a:lstStyle/>
          <a:p>
            <a:pPr algn="ctr"/>
            <a:r>
              <a:rPr lang="el-GR" sz="4000" b="1" dirty="0">
                <a:solidFill>
                  <a:srgbClr val="FF6600"/>
                </a:solidFill>
                <a:effectLst>
                  <a:outerShdw blurRad="38100" dist="38100" dir="2700000" algn="tl">
                    <a:srgbClr val="000000"/>
                  </a:outerShdw>
                </a:effectLst>
                <a:latin typeface="Times New Roman"/>
                <a:ea typeface="+mn-ea"/>
                <a:cs typeface="Times New Roman"/>
              </a:rPr>
              <a:t>Στοιχεία για αντιεμβολιαστές στην Ελλάδα</a:t>
            </a:r>
          </a:p>
        </p:txBody>
      </p:sp>
      <p:pic>
        <p:nvPicPr>
          <p:cNvPr id="8" name="Content Placeholder 7" descr="1.pdf"/>
          <p:cNvPicPr>
            <a:picLocks noGrp="1" noChangeAspect="1"/>
          </p:cNvPicPr>
          <p:nvPr>
            <p:ph idx="1"/>
          </p:nvPr>
        </p:nvPicPr>
        <p:blipFill>
          <a:blip r:embed="rId2" cstate="email">
            <a:extLst>
              <a:ext uri="{28A0092B-C50C-407E-A947-70E740481C1C}">
                <a14:useLocalDpi xmlns:a14="http://schemas.microsoft.com/office/drawing/2010/main" val="0"/>
              </a:ext>
            </a:extLst>
          </a:blip>
          <a:srcRect t="-24542" b="-24542"/>
          <a:stretch>
            <a:fillRect/>
          </a:stretch>
        </p:blipFill>
        <p:spPr>
          <a:xfrm>
            <a:off x="609600" y="685800"/>
            <a:ext cx="8077200" cy="4114800"/>
          </a:xfrm>
        </p:spPr>
      </p:pic>
      <p:sp>
        <p:nvSpPr>
          <p:cNvPr id="4" name="Content Placeholder 2"/>
          <p:cNvSpPr txBox="1">
            <a:spLocks/>
          </p:cNvSpPr>
          <p:nvPr/>
        </p:nvSpPr>
        <p:spPr>
          <a:xfrm>
            <a:off x="838200" y="1143000"/>
            <a:ext cx="8153400" cy="57912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FF6600"/>
              </a:buClr>
              <a:buNone/>
            </a:pPr>
            <a:endParaRPr lang="el-GR" sz="2000" dirty="0" smtClean="0">
              <a:solidFill>
                <a:srgbClr val="000090"/>
              </a:solidFill>
              <a:latin typeface="Times New Roman" pitchFamily="18" charset="0"/>
              <a:cs typeface="Times New Roman" pitchFamily="18" charset="0"/>
            </a:endParaRPr>
          </a:p>
          <a:p>
            <a:pPr marL="0" indent="0" algn="just">
              <a:buClr>
                <a:srgbClr val="FF6600"/>
              </a:buClr>
              <a:buNone/>
            </a:pPr>
            <a:endParaRPr lang="el-GR" sz="2000" dirty="0">
              <a:solidFill>
                <a:srgbClr val="000090"/>
              </a:solidFill>
              <a:latin typeface="Times New Roman" pitchFamily="18" charset="0"/>
              <a:cs typeface="Times New Roman" pitchFamily="18" charset="0"/>
            </a:endParaRPr>
          </a:p>
          <a:p>
            <a:pPr marL="0" indent="0" algn="just">
              <a:buClr>
                <a:srgbClr val="FF6600"/>
              </a:buClr>
              <a:buNone/>
            </a:pPr>
            <a:endParaRPr lang="el-GR" sz="2000" dirty="0" smtClean="0">
              <a:solidFill>
                <a:srgbClr val="000090"/>
              </a:solidFill>
              <a:latin typeface="Times New Roman" pitchFamily="18" charset="0"/>
              <a:cs typeface="Times New Roman" pitchFamily="18" charset="0"/>
            </a:endParaRPr>
          </a:p>
          <a:p>
            <a:pPr marL="0" indent="0" algn="just">
              <a:buClr>
                <a:srgbClr val="FF6600"/>
              </a:buClr>
              <a:buNone/>
            </a:pPr>
            <a:endParaRPr lang="el-GR" sz="2000" dirty="0">
              <a:solidFill>
                <a:srgbClr val="000090"/>
              </a:solidFill>
              <a:latin typeface="Times New Roman" pitchFamily="18" charset="0"/>
              <a:cs typeface="Times New Roman" pitchFamily="18" charset="0"/>
            </a:endParaRPr>
          </a:p>
          <a:p>
            <a:pPr marL="0" indent="0" algn="just">
              <a:buClr>
                <a:srgbClr val="FF6600"/>
              </a:buClr>
              <a:buNone/>
            </a:pPr>
            <a:endParaRPr lang="el-GR" sz="2000" dirty="0" smtClean="0">
              <a:solidFill>
                <a:srgbClr val="000090"/>
              </a:solidFill>
              <a:latin typeface="Times New Roman" pitchFamily="18" charset="0"/>
              <a:cs typeface="Times New Roman" pitchFamily="18" charset="0"/>
            </a:endParaRPr>
          </a:p>
          <a:p>
            <a:pPr marL="0" indent="0" algn="just">
              <a:buClr>
                <a:srgbClr val="FF6600"/>
              </a:buClr>
              <a:buNone/>
            </a:pPr>
            <a:endParaRPr lang="el-GR" sz="2000" dirty="0">
              <a:solidFill>
                <a:srgbClr val="000090"/>
              </a:solidFill>
              <a:latin typeface="Times New Roman" pitchFamily="18" charset="0"/>
              <a:cs typeface="Times New Roman" pitchFamily="18" charset="0"/>
            </a:endParaRPr>
          </a:p>
          <a:p>
            <a:pPr marL="0" indent="0" algn="just">
              <a:buClr>
                <a:srgbClr val="FF6600"/>
              </a:buClr>
              <a:buNone/>
            </a:pPr>
            <a:endParaRPr lang="el-GR" sz="2000" dirty="0" smtClean="0">
              <a:solidFill>
                <a:srgbClr val="000090"/>
              </a:solidFill>
              <a:latin typeface="Times New Roman" pitchFamily="18" charset="0"/>
              <a:cs typeface="Times New Roman" pitchFamily="18" charset="0"/>
            </a:endParaRPr>
          </a:p>
          <a:p>
            <a:pPr marL="0" indent="0" algn="just">
              <a:buClr>
                <a:srgbClr val="FF6600"/>
              </a:buClr>
              <a:buNone/>
            </a:pPr>
            <a:endParaRPr lang="el-GR" sz="2000" dirty="0">
              <a:solidFill>
                <a:srgbClr val="000090"/>
              </a:solidFill>
              <a:latin typeface="Times New Roman" pitchFamily="18" charset="0"/>
              <a:cs typeface="Times New Roman" pitchFamily="18" charset="0"/>
            </a:endParaRPr>
          </a:p>
          <a:p>
            <a:pPr marL="0" indent="0" algn="just">
              <a:buClr>
                <a:srgbClr val="FF6600"/>
              </a:buClr>
              <a:buNone/>
            </a:pPr>
            <a:endParaRPr lang="el-GR" sz="2000" i="1" dirty="0" smtClean="0">
              <a:solidFill>
                <a:srgbClr val="FF6600"/>
              </a:solidFill>
              <a:latin typeface="Times New Roman" pitchFamily="18" charset="0"/>
              <a:cs typeface="Times New Roman" pitchFamily="18" charset="0"/>
            </a:endParaRPr>
          </a:p>
          <a:p>
            <a:pPr marL="0" indent="0" algn="just">
              <a:buClr>
                <a:srgbClr val="FF6600"/>
              </a:buClr>
              <a:buNone/>
            </a:pPr>
            <a:endParaRPr lang="en-GB" sz="2000" i="1" dirty="0" smtClean="0">
              <a:solidFill>
                <a:srgbClr val="FF6600"/>
              </a:solidFill>
              <a:latin typeface="Times New Roman" pitchFamily="18" charset="0"/>
              <a:cs typeface="Times New Roman" pitchFamily="18" charset="0"/>
            </a:endParaRPr>
          </a:p>
          <a:p>
            <a:pPr marL="0" indent="0" algn="just">
              <a:buClr>
                <a:srgbClr val="FF6600"/>
              </a:buClr>
              <a:buNone/>
            </a:pPr>
            <a:endParaRPr lang="en-GB" sz="2000" i="1" dirty="0" smtClean="0">
              <a:solidFill>
                <a:srgbClr val="FF6600"/>
              </a:solidFill>
              <a:latin typeface="Times New Roman" pitchFamily="18" charset="0"/>
              <a:cs typeface="Times New Roman" pitchFamily="18" charset="0"/>
            </a:endParaRPr>
          </a:p>
          <a:p>
            <a:pPr marL="0" indent="0" algn="just">
              <a:buClr>
                <a:srgbClr val="FF6600"/>
              </a:buClr>
              <a:buNone/>
            </a:pPr>
            <a:endParaRPr lang="en-GB" sz="2000" i="1" dirty="0">
              <a:solidFill>
                <a:srgbClr val="FF6600"/>
              </a:solidFill>
              <a:latin typeface="Times New Roman" pitchFamily="18" charset="0"/>
              <a:cs typeface="Times New Roman" pitchFamily="18" charset="0"/>
            </a:endParaRPr>
          </a:p>
          <a:p>
            <a:pPr marL="0" indent="0" algn="just">
              <a:buClr>
                <a:srgbClr val="FF6600"/>
              </a:buClr>
              <a:buNone/>
            </a:pPr>
            <a:endParaRPr lang="en-GB" sz="2000" i="1" dirty="0" smtClean="0">
              <a:solidFill>
                <a:srgbClr val="FF6600"/>
              </a:solidFill>
              <a:latin typeface="Times New Roman" pitchFamily="18" charset="0"/>
              <a:cs typeface="Times New Roman" pitchFamily="18" charset="0"/>
            </a:endParaRPr>
          </a:p>
          <a:p>
            <a:pPr marL="0" indent="0" algn="just">
              <a:buClr>
                <a:srgbClr val="FF6600"/>
              </a:buClr>
              <a:buNone/>
            </a:pPr>
            <a:endParaRPr lang="el-GR" sz="2000" i="1" dirty="0" smtClean="0">
              <a:solidFill>
                <a:srgbClr val="FF6600"/>
              </a:solidFill>
              <a:latin typeface="Times New Roman" pitchFamily="18" charset="0"/>
              <a:cs typeface="Times New Roman" pitchFamily="18" charset="0"/>
            </a:endParaRPr>
          </a:p>
          <a:p>
            <a:pPr marL="0" indent="0" algn="just">
              <a:buClr>
                <a:srgbClr val="FF6600"/>
              </a:buClr>
              <a:buNone/>
            </a:pPr>
            <a:r>
              <a:rPr lang="en-GB" sz="2000" b="1" i="1" dirty="0" smtClean="0">
                <a:solidFill>
                  <a:srgbClr val="FF6600"/>
                </a:solidFill>
                <a:latin typeface="Times New Roman" pitchFamily="18" charset="0"/>
                <a:cs typeface="Times New Roman" pitchFamily="18" charset="0"/>
              </a:rPr>
              <a:t>British Journal of Medicine &amp; Medical Research 2015;5(8):971-977</a:t>
            </a:r>
          </a:p>
          <a:p>
            <a:pPr marL="0" indent="0" algn="just">
              <a:lnSpc>
                <a:spcPct val="70000"/>
              </a:lnSpc>
              <a:buClr>
                <a:srgbClr val="FF6600"/>
              </a:buClr>
              <a:buNone/>
            </a:pPr>
            <a:endParaRPr lang="en-GB" sz="2600" i="1" dirty="0" smtClean="0">
              <a:solidFill>
                <a:srgbClr val="FF6600"/>
              </a:solidFill>
              <a:latin typeface="Times New Roman" pitchFamily="18" charset="0"/>
              <a:cs typeface="Times New Roman" pitchFamily="18" charset="0"/>
            </a:endParaRPr>
          </a:p>
          <a:p>
            <a:pPr marL="0" indent="0" algn="just">
              <a:lnSpc>
                <a:spcPct val="70000"/>
              </a:lnSpc>
              <a:buClr>
                <a:srgbClr val="FF6600"/>
              </a:buClr>
              <a:buNone/>
            </a:pPr>
            <a:endParaRPr lang="el-GR" sz="2600" i="1" dirty="0">
              <a:solidFill>
                <a:srgbClr val="FF6600"/>
              </a:solidFill>
              <a:latin typeface="Times New Roman" pitchFamily="18" charset="0"/>
              <a:cs typeface="Times New Roman" pitchFamily="18" charset="0"/>
            </a:endParaRPr>
          </a:p>
          <a:p>
            <a:pPr algn="just">
              <a:lnSpc>
                <a:spcPct val="120000"/>
              </a:lnSpc>
              <a:buClr>
                <a:srgbClr val="009ED6"/>
              </a:buClr>
              <a:buFont typeface="Wingdings" charset="2"/>
              <a:buChar char="Ø"/>
            </a:pPr>
            <a:r>
              <a:rPr lang="el-GR" sz="3100" dirty="0" smtClean="0">
                <a:solidFill>
                  <a:srgbClr val="000090"/>
                </a:solidFill>
                <a:latin typeface="Times New Roman" pitchFamily="18" charset="0"/>
                <a:cs typeface="Times New Roman" pitchFamily="18" charset="0"/>
              </a:rPr>
              <a:t>Η μελέτη (2012) κατέγραψε την εμπειρία των Παιδιάτρων ως προς την </a:t>
            </a:r>
            <a:r>
              <a:rPr lang="el-GR" sz="3100" dirty="0" smtClean="0">
                <a:solidFill>
                  <a:srgbClr val="FF0000"/>
                </a:solidFill>
                <a:latin typeface="Times New Roman" pitchFamily="18" charset="0"/>
                <a:cs typeface="Times New Roman" pitchFamily="18" charset="0"/>
              </a:rPr>
              <a:t>άρνηση</a:t>
            </a:r>
            <a:r>
              <a:rPr lang="el-GR" sz="3100" dirty="0" smtClean="0">
                <a:solidFill>
                  <a:srgbClr val="000090"/>
                </a:solidFill>
                <a:latin typeface="Times New Roman" pitchFamily="18" charset="0"/>
                <a:cs typeface="Times New Roman" pitchFamily="18" charset="0"/>
              </a:rPr>
              <a:t> των γονιών για εμβολιασμό των παιδιών τους.</a:t>
            </a:r>
            <a:endParaRPr lang="el-GR" sz="3100" dirty="0">
              <a:solidFill>
                <a:srgbClr val="000090"/>
              </a:solidFill>
              <a:latin typeface="Times New Roman" pitchFamily="18" charset="0"/>
              <a:cs typeface="Times New Roman" pitchFamily="18" charset="0"/>
            </a:endParaRPr>
          </a:p>
          <a:p>
            <a:pPr algn="just">
              <a:lnSpc>
                <a:spcPct val="120000"/>
              </a:lnSpc>
              <a:buClr>
                <a:srgbClr val="009ED6"/>
              </a:buClr>
              <a:buFont typeface="Wingdings" charset="2"/>
              <a:buChar char="Ø"/>
            </a:pPr>
            <a:r>
              <a:rPr lang="en-GB" sz="3100" dirty="0" smtClean="0">
                <a:solidFill>
                  <a:srgbClr val="000090"/>
                </a:solidFill>
                <a:latin typeface="Times New Roman" pitchFamily="18" charset="0"/>
                <a:cs typeface="Times New Roman" pitchFamily="18" charset="0"/>
              </a:rPr>
              <a:t>90% </a:t>
            </a:r>
            <a:r>
              <a:rPr lang="el-GR" sz="3100" dirty="0" smtClean="0">
                <a:solidFill>
                  <a:srgbClr val="000090"/>
                </a:solidFill>
                <a:latin typeface="Times New Roman" pitchFamily="18" charset="0"/>
                <a:cs typeface="Times New Roman" pitchFamily="18" charset="0"/>
              </a:rPr>
              <a:t>των Παιδιάτρων είχαν αντιμετωπίσει τουλάχιστον 1 φορά άρνηση εμβολιασμού από γονείς.</a:t>
            </a:r>
            <a:endParaRPr lang="en-GB" sz="3100" dirty="0" smtClean="0">
              <a:solidFill>
                <a:srgbClr val="000090"/>
              </a:solidFill>
              <a:latin typeface="Times New Roman" pitchFamily="18" charset="0"/>
              <a:cs typeface="Times New Roman" pitchFamily="18" charset="0"/>
            </a:endParaRPr>
          </a:p>
          <a:p>
            <a:pPr algn="just">
              <a:buClr>
                <a:srgbClr val="009ED6"/>
              </a:buClr>
              <a:buFont typeface="Wingdings" charset="2"/>
              <a:buChar char="Ø"/>
            </a:pPr>
            <a:r>
              <a:rPr lang="el-GR" sz="3100" dirty="0" smtClean="0">
                <a:solidFill>
                  <a:srgbClr val="000090"/>
                </a:solidFill>
                <a:latin typeface="Times New Roman" pitchFamily="18" charset="0"/>
                <a:cs typeface="Times New Roman" pitchFamily="18" charset="0"/>
              </a:rPr>
              <a:t>Ποσοστό άρνησης</a:t>
            </a:r>
            <a:r>
              <a:rPr lang="en-GB" sz="3100" dirty="0" smtClean="0">
                <a:solidFill>
                  <a:srgbClr val="000090"/>
                </a:solidFill>
                <a:latin typeface="Times New Roman" pitchFamily="18" charset="0"/>
                <a:cs typeface="Times New Roman" pitchFamily="18" charset="0"/>
              </a:rPr>
              <a:t>: 1%.</a:t>
            </a:r>
            <a:endParaRPr lang="el-GR" sz="3100" dirty="0">
              <a:solidFill>
                <a:srgbClr val="000090"/>
              </a:solidFill>
              <a:latin typeface="Times New Roman" pitchFamily="18" charset="0"/>
              <a:cs typeface="Times New Roman" pitchFamily="18" charset="0"/>
            </a:endParaRPr>
          </a:p>
        </p:txBody>
      </p:sp>
      <p:sp>
        <p:nvSpPr>
          <p:cNvPr id="3" name="TextBox 2"/>
          <p:cNvSpPr txBox="1"/>
          <p:nvPr/>
        </p:nvSpPr>
        <p:spPr>
          <a:xfrm>
            <a:off x="1008180" y="12701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119549"/>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077200" cy="1143000"/>
          </a:xfrm>
        </p:spPr>
        <p:txBody>
          <a:bodyPr>
            <a:normAutofit fontScale="90000"/>
          </a:bodyPr>
          <a:lstStyle/>
          <a:p>
            <a:pPr algn="ctr"/>
            <a:r>
              <a:rPr lang="el-GR" sz="4000" b="1"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Στοιχεία για αντιεμβολιαστές στην Ελλάδα</a:t>
            </a:r>
            <a:endParaRPr lang="el-GR" sz="4000" dirty="0">
              <a:effectLst>
                <a:outerShdw blurRad="38100" dist="38100" dir="2700000" algn="tl">
                  <a:srgbClr val="000000">
                    <a:alpha val="43137"/>
                  </a:srgbClr>
                </a:outerShdw>
              </a:effectLst>
            </a:endParaRPr>
          </a:p>
        </p:txBody>
      </p:sp>
      <p:sp>
        <p:nvSpPr>
          <p:cNvPr id="4" name="Content Placeholder 2"/>
          <p:cNvSpPr txBox="1">
            <a:spLocks/>
          </p:cNvSpPr>
          <p:nvPr/>
        </p:nvSpPr>
        <p:spPr>
          <a:xfrm>
            <a:off x="685800" y="1295400"/>
            <a:ext cx="8305800" cy="5562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FF6600"/>
              </a:buClr>
              <a:buNone/>
            </a:pPr>
            <a:endParaRPr lang="el-GR" sz="2000" dirty="0" smtClean="0">
              <a:solidFill>
                <a:srgbClr val="000090"/>
              </a:solidFill>
              <a:latin typeface="Times New Roman" pitchFamily="18" charset="0"/>
              <a:cs typeface="Times New Roman" pitchFamily="18" charset="0"/>
            </a:endParaRPr>
          </a:p>
          <a:p>
            <a:pPr marL="0" indent="0" algn="just">
              <a:buClr>
                <a:srgbClr val="FF6600"/>
              </a:buClr>
              <a:buNone/>
            </a:pPr>
            <a:endParaRPr lang="el-GR" sz="2000" dirty="0">
              <a:solidFill>
                <a:srgbClr val="000090"/>
              </a:solidFill>
              <a:latin typeface="Times New Roman" pitchFamily="18" charset="0"/>
              <a:cs typeface="Times New Roman" pitchFamily="18" charset="0"/>
            </a:endParaRPr>
          </a:p>
          <a:p>
            <a:pPr marL="0" indent="0" algn="just">
              <a:buClr>
                <a:srgbClr val="FF6600"/>
              </a:buClr>
              <a:buNone/>
            </a:pPr>
            <a:endParaRPr lang="el-GR" sz="2000" dirty="0" smtClean="0">
              <a:solidFill>
                <a:srgbClr val="000090"/>
              </a:solidFill>
              <a:latin typeface="Times New Roman" pitchFamily="18" charset="0"/>
              <a:cs typeface="Times New Roman" pitchFamily="18" charset="0"/>
            </a:endParaRPr>
          </a:p>
          <a:p>
            <a:pPr marL="0" indent="0" algn="just">
              <a:buClr>
                <a:srgbClr val="FF6600"/>
              </a:buClr>
              <a:buNone/>
            </a:pPr>
            <a:endParaRPr lang="el-GR" sz="2000" dirty="0">
              <a:solidFill>
                <a:srgbClr val="000090"/>
              </a:solidFill>
              <a:latin typeface="Times New Roman" pitchFamily="18" charset="0"/>
              <a:cs typeface="Times New Roman" pitchFamily="18" charset="0"/>
            </a:endParaRPr>
          </a:p>
          <a:p>
            <a:pPr marL="0" indent="0" algn="just">
              <a:buClr>
                <a:srgbClr val="FF6600"/>
              </a:buClr>
              <a:buNone/>
            </a:pPr>
            <a:endParaRPr lang="el-GR" sz="2000" dirty="0" smtClean="0">
              <a:solidFill>
                <a:srgbClr val="000090"/>
              </a:solidFill>
              <a:latin typeface="Times New Roman" pitchFamily="18" charset="0"/>
              <a:cs typeface="Times New Roman" pitchFamily="18" charset="0"/>
            </a:endParaRPr>
          </a:p>
          <a:p>
            <a:pPr marL="0" indent="0" algn="just">
              <a:buClr>
                <a:srgbClr val="FF6600"/>
              </a:buClr>
              <a:buNone/>
            </a:pPr>
            <a:endParaRPr lang="el-GR" sz="2000" dirty="0">
              <a:solidFill>
                <a:srgbClr val="000090"/>
              </a:solidFill>
              <a:latin typeface="Times New Roman" pitchFamily="18" charset="0"/>
              <a:cs typeface="Times New Roman" pitchFamily="18" charset="0"/>
            </a:endParaRPr>
          </a:p>
          <a:p>
            <a:pPr marL="0" indent="0" algn="just">
              <a:buClr>
                <a:srgbClr val="FF6600"/>
              </a:buClr>
              <a:buNone/>
            </a:pPr>
            <a:endParaRPr lang="el-GR" sz="2000" dirty="0" smtClean="0">
              <a:solidFill>
                <a:srgbClr val="000090"/>
              </a:solidFill>
              <a:latin typeface="Times New Roman" pitchFamily="18" charset="0"/>
              <a:cs typeface="Times New Roman" pitchFamily="18" charset="0"/>
            </a:endParaRPr>
          </a:p>
          <a:p>
            <a:pPr marL="0" indent="0" algn="just">
              <a:buClr>
                <a:srgbClr val="FF6600"/>
              </a:buClr>
              <a:buNone/>
            </a:pPr>
            <a:endParaRPr lang="el-GR" sz="2000" dirty="0">
              <a:solidFill>
                <a:srgbClr val="000090"/>
              </a:solidFill>
              <a:latin typeface="Times New Roman" pitchFamily="18" charset="0"/>
              <a:cs typeface="Times New Roman" pitchFamily="18" charset="0"/>
            </a:endParaRPr>
          </a:p>
          <a:p>
            <a:pPr marL="0" indent="0" algn="just">
              <a:buClr>
                <a:srgbClr val="FF6600"/>
              </a:buClr>
              <a:buNone/>
            </a:pPr>
            <a:endParaRPr lang="el-GR" sz="2000" dirty="0" smtClean="0">
              <a:solidFill>
                <a:srgbClr val="000090"/>
              </a:solidFill>
              <a:latin typeface="Times New Roman" pitchFamily="18" charset="0"/>
              <a:cs typeface="Times New Roman" pitchFamily="18" charset="0"/>
            </a:endParaRPr>
          </a:p>
          <a:p>
            <a:pPr marL="0" indent="0" algn="just">
              <a:buClr>
                <a:srgbClr val="FF6600"/>
              </a:buClr>
              <a:buNone/>
            </a:pPr>
            <a:endParaRPr lang="el-GR" sz="2000" dirty="0">
              <a:solidFill>
                <a:srgbClr val="000090"/>
              </a:solidFill>
              <a:latin typeface="Times New Roman" pitchFamily="18" charset="0"/>
              <a:cs typeface="Times New Roman" pitchFamily="18" charset="0"/>
            </a:endParaRPr>
          </a:p>
          <a:p>
            <a:pPr marL="0" indent="0" algn="just">
              <a:buClr>
                <a:srgbClr val="FF6600"/>
              </a:buClr>
              <a:buNone/>
            </a:pPr>
            <a:endParaRPr lang="en-GB" sz="2000" dirty="0" smtClean="0">
              <a:solidFill>
                <a:srgbClr val="000090"/>
              </a:solidFill>
              <a:latin typeface="Times New Roman" pitchFamily="18" charset="0"/>
              <a:cs typeface="Times New Roman" pitchFamily="18" charset="0"/>
            </a:endParaRPr>
          </a:p>
          <a:p>
            <a:pPr marL="0" indent="0" algn="just">
              <a:buClr>
                <a:srgbClr val="FF6600"/>
              </a:buClr>
              <a:buNone/>
            </a:pPr>
            <a:endParaRPr lang="en-GB" sz="2000" dirty="0">
              <a:solidFill>
                <a:srgbClr val="000090"/>
              </a:solidFill>
              <a:latin typeface="Times New Roman" pitchFamily="18" charset="0"/>
              <a:cs typeface="Times New Roman" pitchFamily="18" charset="0"/>
            </a:endParaRPr>
          </a:p>
          <a:p>
            <a:pPr marL="0" indent="0" algn="just">
              <a:buClr>
                <a:srgbClr val="FF6600"/>
              </a:buClr>
              <a:buNone/>
            </a:pPr>
            <a:endParaRPr lang="en-GB" sz="2000" dirty="0" smtClean="0">
              <a:solidFill>
                <a:srgbClr val="000090"/>
              </a:solidFill>
              <a:latin typeface="Times New Roman" pitchFamily="18" charset="0"/>
              <a:cs typeface="Times New Roman" pitchFamily="18" charset="0"/>
            </a:endParaRPr>
          </a:p>
          <a:p>
            <a:pPr marL="0" indent="0" algn="just">
              <a:buClr>
                <a:srgbClr val="FF6600"/>
              </a:buClr>
              <a:buNone/>
            </a:pPr>
            <a:endParaRPr lang="en-GB" sz="2000" dirty="0" smtClean="0">
              <a:solidFill>
                <a:srgbClr val="000090"/>
              </a:solidFill>
              <a:latin typeface="Times New Roman" pitchFamily="18" charset="0"/>
              <a:cs typeface="Times New Roman" pitchFamily="18" charset="0"/>
            </a:endParaRPr>
          </a:p>
          <a:p>
            <a:pPr marL="0" indent="0" algn="just">
              <a:buClr>
                <a:srgbClr val="FF6600"/>
              </a:buClr>
              <a:buNone/>
            </a:pPr>
            <a:endParaRPr lang="en-GB" sz="2000" dirty="0" smtClean="0">
              <a:solidFill>
                <a:srgbClr val="009ED6"/>
              </a:solidFill>
              <a:latin typeface="Times New Roman" pitchFamily="18" charset="0"/>
              <a:cs typeface="Times New Roman" pitchFamily="18" charset="0"/>
            </a:endParaRPr>
          </a:p>
          <a:p>
            <a:pPr marL="0" indent="0" algn="just">
              <a:buClr>
                <a:srgbClr val="FF6600"/>
              </a:buClr>
              <a:buNone/>
            </a:pPr>
            <a:r>
              <a:rPr lang="en-GB" sz="2600" dirty="0" smtClean="0">
                <a:solidFill>
                  <a:srgbClr val="009ED6"/>
                </a:solidFill>
                <a:latin typeface="Times New Roman" pitchFamily="18" charset="0"/>
                <a:cs typeface="Times New Roman" pitchFamily="18" charset="0"/>
              </a:rPr>
              <a:t>         </a:t>
            </a:r>
            <a:r>
              <a:rPr lang="el-GR" sz="2600" dirty="0" smtClean="0">
                <a:solidFill>
                  <a:srgbClr val="000090"/>
                </a:solidFill>
                <a:latin typeface="Times New Roman" pitchFamily="18" charset="0"/>
                <a:cs typeface="Times New Roman" pitchFamily="18" charset="0"/>
              </a:rPr>
              <a:t>Η άρνηση αφορούσε κυρίως τα εμβόλια</a:t>
            </a:r>
            <a:r>
              <a:rPr lang="el-GR" sz="2600" b="1" dirty="0" smtClean="0">
                <a:solidFill>
                  <a:srgbClr val="FF0000"/>
                </a:solidFill>
                <a:latin typeface="Times New Roman" pitchFamily="18" charset="0"/>
                <a:cs typeface="Times New Roman" pitchFamily="18" charset="0"/>
              </a:rPr>
              <a:t> </a:t>
            </a:r>
            <a:r>
              <a:rPr lang="en-GB" sz="2600" b="1" dirty="0" smtClean="0">
                <a:solidFill>
                  <a:srgbClr val="FF0000"/>
                </a:solidFill>
                <a:latin typeface="Times New Roman" pitchFamily="18" charset="0"/>
                <a:cs typeface="Times New Roman" pitchFamily="18" charset="0"/>
              </a:rPr>
              <a:t>HPV </a:t>
            </a:r>
            <a:r>
              <a:rPr lang="el-GR" sz="2600" dirty="0" smtClean="0">
                <a:solidFill>
                  <a:srgbClr val="000090"/>
                </a:solidFill>
                <a:latin typeface="Times New Roman" pitchFamily="18" charset="0"/>
                <a:cs typeface="Times New Roman" pitchFamily="18" charset="0"/>
              </a:rPr>
              <a:t>και</a:t>
            </a:r>
            <a:r>
              <a:rPr lang="en-GB" sz="2600" dirty="0" smtClean="0">
                <a:solidFill>
                  <a:srgbClr val="000090"/>
                </a:solidFill>
                <a:latin typeface="Times New Roman" pitchFamily="18" charset="0"/>
                <a:cs typeface="Times New Roman" pitchFamily="18" charset="0"/>
              </a:rPr>
              <a:t> </a:t>
            </a:r>
            <a:r>
              <a:rPr lang="en-GB" sz="2600" b="1" dirty="0" smtClean="0">
                <a:solidFill>
                  <a:srgbClr val="FF0000"/>
                </a:solidFill>
                <a:latin typeface="Times New Roman" pitchFamily="18" charset="0"/>
                <a:cs typeface="Times New Roman" pitchFamily="18" charset="0"/>
              </a:rPr>
              <a:t>MMR</a:t>
            </a:r>
            <a:r>
              <a:rPr lang="en-GB" sz="2600" dirty="0">
                <a:solidFill>
                  <a:srgbClr val="000090"/>
                </a:solidFill>
                <a:latin typeface="Times New Roman" pitchFamily="18" charset="0"/>
                <a:cs typeface="Times New Roman" pitchFamily="18" charset="0"/>
              </a:rPr>
              <a:t>.</a:t>
            </a:r>
            <a:endParaRPr lang="el-GR" sz="2600" dirty="0">
              <a:solidFill>
                <a:srgbClr val="000090"/>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1074371"/>
              </p:ext>
            </p:extLst>
          </p:nvPr>
        </p:nvGraphicFramePr>
        <p:xfrm>
          <a:off x="1219200" y="1524000"/>
          <a:ext cx="7239000" cy="4389120"/>
        </p:xfrm>
        <a:graphic>
          <a:graphicData uri="http://schemas.openxmlformats.org/drawingml/2006/table">
            <a:tbl>
              <a:tblPr firstRow="1" bandRow="1">
                <a:tableStyleId>{5A111915-BE36-4E01-A7E5-04B1672EAD32}</a:tableStyleId>
              </a:tblPr>
              <a:tblGrid>
                <a:gridCol w="3619500"/>
                <a:gridCol w="3619500"/>
              </a:tblGrid>
              <a:tr h="370840">
                <a:tc gridSpan="2">
                  <a:txBody>
                    <a:bodyPr/>
                    <a:lstStyle/>
                    <a:p>
                      <a:pPr algn="ctr"/>
                      <a:r>
                        <a:rPr lang="el-GR" sz="2400" dirty="0" smtClean="0">
                          <a:solidFill>
                            <a:srgbClr val="FF0000"/>
                          </a:solidFill>
                          <a:latin typeface="Times New Roman"/>
                          <a:cs typeface="Times New Roman"/>
                        </a:rPr>
                        <a:t>Εμπειρία Παιδιάτρων σχετικά με την άρνηση εμβολίων από</a:t>
                      </a:r>
                      <a:r>
                        <a:rPr lang="el-GR" sz="2400" baseline="0" dirty="0" smtClean="0">
                          <a:solidFill>
                            <a:srgbClr val="FF0000"/>
                          </a:solidFill>
                          <a:latin typeface="Times New Roman"/>
                          <a:cs typeface="Times New Roman"/>
                        </a:rPr>
                        <a:t> γονείς στην Ελλάδα</a:t>
                      </a:r>
                      <a:endParaRPr lang="en-US" sz="2400" dirty="0">
                        <a:solidFill>
                          <a:srgbClr val="FF0000"/>
                        </a:solidFill>
                        <a:latin typeface="Times New Roman"/>
                        <a:cs typeface="Times New Roman"/>
                      </a:endParaRPr>
                    </a:p>
                  </a:txBody>
                  <a:tcPr/>
                </a:tc>
                <a:tc hMerge="1">
                  <a:txBody>
                    <a:bodyPr/>
                    <a:lstStyle/>
                    <a:p>
                      <a:endParaRPr lang="en-US" dirty="0"/>
                    </a:p>
                  </a:txBody>
                  <a:tcPr/>
                </a:tc>
              </a:tr>
              <a:tr h="370840">
                <a:tc>
                  <a:txBody>
                    <a:bodyPr/>
                    <a:lstStyle/>
                    <a:p>
                      <a:r>
                        <a:rPr lang="el-GR" sz="2000" b="1" dirty="0" smtClean="0">
                          <a:solidFill>
                            <a:srgbClr val="000090"/>
                          </a:solidFill>
                          <a:latin typeface="Times New Roman"/>
                          <a:cs typeface="Times New Roman"/>
                        </a:rPr>
                        <a:t>Εμβόλιο</a:t>
                      </a:r>
                      <a:endParaRPr lang="en-US" sz="2000" b="1" dirty="0">
                        <a:solidFill>
                          <a:srgbClr val="000090"/>
                        </a:solidFill>
                        <a:latin typeface="Times New Roman"/>
                        <a:cs typeface="Times New Roman"/>
                      </a:endParaRPr>
                    </a:p>
                  </a:txBody>
                  <a:tcPr/>
                </a:tc>
                <a:tc>
                  <a:txBody>
                    <a:bodyPr/>
                    <a:lstStyle/>
                    <a:p>
                      <a:r>
                        <a:rPr lang="el-GR" sz="2000" b="1" dirty="0" smtClean="0">
                          <a:solidFill>
                            <a:srgbClr val="000090"/>
                          </a:solidFill>
                          <a:latin typeface="Times New Roman"/>
                          <a:cs typeface="Times New Roman"/>
                        </a:rPr>
                        <a:t>Αριθμός Παιδιάτρων</a:t>
                      </a:r>
                      <a:r>
                        <a:rPr lang="en-GB" sz="2000" b="1" dirty="0" smtClean="0">
                          <a:solidFill>
                            <a:srgbClr val="000090"/>
                          </a:solidFill>
                          <a:latin typeface="Times New Roman"/>
                          <a:cs typeface="Times New Roman"/>
                        </a:rPr>
                        <a:t> (211)</a:t>
                      </a:r>
                      <a:endParaRPr lang="en-US" sz="2000" b="1" dirty="0">
                        <a:solidFill>
                          <a:srgbClr val="000090"/>
                        </a:solidFill>
                        <a:latin typeface="Times New Roman"/>
                        <a:cs typeface="Times New Roman"/>
                      </a:endParaRPr>
                    </a:p>
                  </a:txBody>
                  <a:tcPr/>
                </a:tc>
              </a:tr>
              <a:tr h="370840">
                <a:tc>
                  <a:txBody>
                    <a:bodyPr/>
                    <a:lstStyle/>
                    <a:p>
                      <a:r>
                        <a:rPr lang="en-US" sz="2000" dirty="0" smtClean="0">
                          <a:solidFill>
                            <a:srgbClr val="000090"/>
                          </a:solidFill>
                          <a:latin typeface="Times New Roman"/>
                          <a:cs typeface="Times New Roman"/>
                        </a:rPr>
                        <a:t>HPV</a:t>
                      </a:r>
                      <a:endParaRPr lang="en-US" sz="2000" dirty="0">
                        <a:solidFill>
                          <a:srgbClr val="000090"/>
                        </a:solidFill>
                        <a:latin typeface="Times New Roman"/>
                        <a:cs typeface="Times New Roman"/>
                      </a:endParaRPr>
                    </a:p>
                  </a:txBody>
                  <a:tcPr/>
                </a:tc>
                <a:tc>
                  <a:txBody>
                    <a:bodyPr/>
                    <a:lstStyle/>
                    <a:p>
                      <a:r>
                        <a:rPr lang="en-US" sz="2000" dirty="0" smtClean="0">
                          <a:solidFill>
                            <a:srgbClr val="000090"/>
                          </a:solidFill>
                          <a:latin typeface="Times New Roman"/>
                          <a:cs typeface="Times New Roman"/>
                        </a:rPr>
                        <a:t>124 (58.8%)</a:t>
                      </a:r>
                      <a:endParaRPr lang="en-US" sz="2000" dirty="0">
                        <a:solidFill>
                          <a:srgbClr val="000090"/>
                        </a:solidFill>
                        <a:latin typeface="Times New Roman"/>
                        <a:cs typeface="Times New Roman"/>
                      </a:endParaRPr>
                    </a:p>
                  </a:txBody>
                  <a:tcPr/>
                </a:tc>
              </a:tr>
              <a:tr h="370840">
                <a:tc>
                  <a:txBody>
                    <a:bodyPr/>
                    <a:lstStyle/>
                    <a:p>
                      <a:r>
                        <a:rPr lang="en-US" sz="2000" dirty="0" smtClean="0">
                          <a:solidFill>
                            <a:srgbClr val="000090"/>
                          </a:solidFill>
                          <a:latin typeface="Times New Roman"/>
                          <a:cs typeface="Times New Roman"/>
                        </a:rPr>
                        <a:t>MMR</a:t>
                      </a:r>
                      <a:endParaRPr lang="en-US" sz="2000" dirty="0">
                        <a:solidFill>
                          <a:srgbClr val="000090"/>
                        </a:solidFill>
                        <a:latin typeface="Times New Roman"/>
                        <a:cs typeface="Times New Roman"/>
                      </a:endParaRPr>
                    </a:p>
                  </a:txBody>
                  <a:tcPr/>
                </a:tc>
                <a:tc>
                  <a:txBody>
                    <a:bodyPr/>
                    <a:lstStyle/>
                    <a:p>
                      <a:r>
                        <a:rPr lang="en-US" sz="2000" dirty="0" smtClean="0">
                          <a:solidFill>
                            <a:srgbClr val="000090"/>
                          </a:solidFill>
                          <a:latin typeface="Times New Roman"/>
                          <a:cs typeface="Times New Roman"/>
                        </a:rPr>
                        <a:t>120 (56.9%)</a:t>
                      </a:r>
                      <a:endParaRPr lang="en-US" sz="2000" dirty="0">
                        <a:solidFill>
                          <a:srgbClr val="000090"/>
                        </a:solidFill>
                        <a:latin typeface="Times New Roman"/>
                        <a:cs typeface="Times New Roman"/>
                      </a:endParaRPr>
                    </a:p>
                  </a:txBody>
                  <a:tcPr/>
                </a:tc>
              </a:tr>
              <a:tr h="370840">
                <a:tc>
                  <a:txBody>
                    <a:bodyPr/>
                    <a:lstStyle/>
                    <a:p>
                      <a:r>
                        <a:rPr lang="en-US" sz="2000" dirty="0" smtClean="0">
                          <a:solidFill>
                            <a:srgbClr val="000090"/>
                          </a:solidFill>
                          <a:latin typeface="Times New Roman"/>
                          <a:cs typeface="Times New Roman"/>
                        </a:rPr>
                        <a:t>Varicella</a:t>
                      </a:r>
                      <a:endParaRPr lang="en-US" sz="2000" dirty="0">
                        <a:solidFill>
                          <a:srgbClr val="000090"/>
                        </a:solidFill>
                        <a:latin typeface="Times New Roman"/>
                        <a:cs typeface="Times New Roman"/>
                      </a:endParaRPr>
                    </a:p>
                  </a:txBody>
                  <a:tcPr/>
                </a:tc>
                <a:tc>
                  <a:txBody>
                    <a:bodyPr/>
                    <a:lstStyle/>
                    <a:p>
                      <a:r>
                        <a:rPr lang="en-US" sz="2000" dirty="0" smtClean="0">
                          <a:solidFill>
                            <a:srgbClr val="000090"/>
                          </a:solidFill>
                          <a:latin typeface="Times New Roman"/>
                          <a:cs typeface="Times New Roman"/>
                        </a:rPr>
                        <a:t>74 (35.1%)</a:t>
                      </a:r>
                      <a:endParaRPr lang="en-US" sz="2000" dirty="0">
                        <a:solidFill>
                          <a:srgbClr val="000090"/>
                        </a:solidFill>
                        <a:latin typeface="Times New Roman"/>
                        <a:cs typeface="Times New Roman"/>
                      </a:endParaRPr>
                    </a:p>
                  </a:txBody>
                  <a:tcPr/>
                </a:tc>
              </a:tr>
              <a:tr h="370840">
                <a:tc>
                  <a:txBody>
                    <a:bodyPr/>
                    <a:lstStyle/>
                    <a:p>
                      <a:r>
                        <a:rPr lang="en-US" sz="2000" dirty="0" smtClean="0">
                          <a:solidFill>
                            <a:srgbClr val="000090"/>
                          </a:solidFill>
                          <a:latin typeface="Times New Roman"/>
                          <a:cs typeface="Times New Roman"/>
                        </a:rPr>
                        <a:t>Hepatitis A</a:t>
                      </a:r>
                      <a:endParaRPr lang="en-US" sz="2000" dirty="0">
                        <a:solidFill>
                          <a:srgbClr val="000090"/>
                        </a:solidFill>
                        <a:latin typeface="Times New Roman"/>
                        <a:cs typeface="Times New Roman"/>
                      </a:endParaRPr>
                    </a:p>
                  </a:txBody>
                  <a:tcPr/>
                </a:tc>
                <a:tc>
                  <a:txBody>
                    <a:bodyPr/>
                    <a:lstStyle/>
                    <a:p>
                      <a:r>
                        <a:rPr lang="en-US" sz="2000" dirty="0" smtClean="0">
                          <a:solidFill>
                            <a:srgbClr val="000090"/>
                          </a:solidFill>
                          <a:latin typeface="Times New Roman"/>
                          <a:cs typeface="Times New Roman"/>
                        </a:rPr>
                        <a:t>43 (20.4%)</a:t>
                      </a:r>
                      <a:endParaRPr lang="en-US" sz="2000" dirty="0">
                        <a:solidFill>
                          <a:srgbClr val="000090"/>
                        </a:solidFill>
                        <a:latin typeface="Times New Roman"/>
                        <a:cs typeface="Times New Roman"/>
                      </a:endParaRPr>
                    </a:p>
                  </a:txBody>
                  <a:tcPr/>
                </a:tc>
              </a:tr>
              <a:tr h="370840">
                <a:tc>
                  <a:txBody>
                    <a:bodyPr/>
                    <a:lstStyle/>
                    <a:p>
                      <a:r>
                        <a:rPr lang="en-US" sz="2000" dirty="0" smtClean="0">
                          <a:solidFill>
                            <a:srgbClr val="000090"/>
                          </a:solidFill>
                          <a:latin typeface="Times New Roman"/>
                          <a:cs typeface="Times New Roman"/>
                        </a:rPr>
                        <a:t>Hepatitis B</a:t>
                      </a:r>
                      <a:endParaRPr lang="en-US" sz="2000" dirty="0">
                        <a:solidFill>
                          <a:srgbClr val="000090"/>
                        </a:solidFill>
                        <a:latin typeface="Times New Roman"/>
                        <a:cs typeface="Times New Roman"/>
                      </a:endParaRPr>
                    </a:p>
                  </a:txBody>
                  <a:tcPr/>
                </a:tc>
                <a:tc>
                  <a:txBody>
                    <a:bodyPr/>
                    <a:lstStyle/>
                    <a:p>
                      <a:r>
                        <a:rPr lang="en-US" sz="2000" dirty="0" smtClean="0">
                          <a:solidFill>
                            <a:srgbClr val="000090"/>
                          </a:solidFill>
                          <a:latin typeface="Times New Roman"/>
                          <a:cs typeface="Times New Roman"/>
                        </a:rPr>
                        <a:t>43 (20.4%)</a:t>
                      </a:r>
                      <a:endParaRPr lang="en-US" sz="2000" dirty="0">
                        <a:solidFill>
                          <a:srgbClr val="000090"/>
                        </a:solidFill>
                        <a:latin typeface="Times New Roman"/>
                        <a:cs typeface="Times New Roman"/>
                      </a:endParaRPr>
                    </a:p>
                  </a:txBody>
                  <a:tcPr/>
                </a:tc>
              </a:tr>
              <a:tr h="370840">
                <a:tc>
                  <a:txBody>
                    <a:bodyPr/>
                    <a:lstStyle/>
                    <a:p>
                      <a:r>
                        <a:rPr lang="en-US" sz="2000" dirty="0" err="1" smtClean="0">
                          <a:solidFill>
                            <a:srgbClr val="000090"/>
                          </a:solidFill>
                          <a:latin typeface="Times New Roman"/>
                          <a:cs typeface="Times New Roman"/>
                        </a:rPr>
                        <a:t>DTaP</a:t>
                      </a:r>
                      <a:r>
                        <a:rPr lang="en-US" sz="2000" dirty="0" smtClean="0">
                          <a:solidFill>
                            <a:srgbClr val="000090"/>
                          </a:solidFill>
                          <a:latin typeface="Times New Roman"/>
                          <a:cs typeface="Times New Roman"/>
                        </a:rPr>
                        <a:t>-IPV-</a:t>
                      </a:r>
                      <a:r>
                        <a:rPr lang="en-US" sz="2000" dirty="0" err="1" smtClean="0">
                          <a:solidFill>
                            <a:srgbClr val="000090"/>
                          </a:solidFill>
                          <a:latin typeface="Times New Roman"/>
                          <a:cs typeface="Times New Roman"/>
                        </a:rPr>
                        <a:t>Hib</a:t>
                      </a:r>
                      <a:endParaRPr lang="en-US" sz="2000" dirty="0">
                        <a:solidFill>
                          <a:srgbClr val="000090"/>
                        </a:solidFill>
                        <a:latin typeface="Times New Roman"/>
                        <a:cs typeface="Times New Roman"/>
                      </a:endParaRPr>
                    </a:p>
                  </a:txBody>
                  <a:tcPr/>
                </a:tc>
                <a:tc>
                  <a:txBody>
                    <a:bodyPr/>
                    <a:lstStyle/>
                    <a:p>
                      <a:r>
                        <a:rPr lang="en-US" sz="2000" dirty="0" smtClean="0">
                          <a:solidFill>
                            <a:srgbClr val="000090"/>
                          </a:solidFill>
                          <a:latin typeface="Times New Roman"/>
                          <a:cs typeface="Times New Roman"/>
                        </a:rPr>
                        <a:t>33 (15.6%)</a:t>
                      </a:r>
                      <a:endParaRPr lang="en-US" sz="2000" dirty="0">
                        <a:solidFill>
                          <a:srgbClr val="000090"/>
                        </a:solidFill>
                        <a:latin typeface="Times New Roman"/>
                        <a:cs typeface="Times New Roman"/>
                      </a:endParaRPr>
                    </a:p>
                  </a:txBody>
                  <a:tcPr/>
                </a:tc>
              </a:tr>
              <a:tr h="370840">
                <a:tc>
                  <a:txBody>
                    <a:bodyPr/>
                    <a:lstStyle/>
                    <a:p>
                      <a:r>
                        <a:rPr lang="en-US" sz="2000" dirty="0" smtClean="0">
                          <a:solidFill>
                            <a:srgbClr val="000090"/>
                          </a:solidFill>
                          <a:latin typeface="Times New Roman"/>
                          <a:cs typeface="Times New Roman"/>
                        </a:rPr>
                        <a:t>Pneumococcus</a:t>
                      </a:r>
                      <a:endParaRPr lang="en-US" sz="2000" dirty="0">
                        <a:solidFill>
                          <a:srgbClr val="000090"/>
                        </a:solidFill>
                        <a:latin typeface="Times New Roman"/>
                        <a:cs typeface="Times New Roman"/>
                      </a:endParaRPr>
                    </a:p>
                  </a:txBody>
                  <a:tcPr/>
                </a:tc>
                <a:tc>
                  <a:txBody>
                    <a:bodyPr/>
                    <a:lstStyle/>
                    <a:p>
                      <a:r>
                        <a:rPr lang="en-US" sz="2000" dirty="0" smtClean="0">
                          <a:solidFill>
                            <a:srgbClr val="000090"/>
                          </a:solidFill>
                          <a:latin typeface="Times New Roman"/>
                          <a:cs typeface="Times New Roman"/>
                        </a:rPr>
                        <a:t>30 (14.2%)</a:t>
                      </a:r>
                      <a:endParaRPr lang="en-US" sz="2000" dirty="0">
                        <a:solidFill>
                          <a:srgbClr val="000090"/>
                        </a:solidFill>
                        <a:latin typeface="Times New Roman"/>
                        <a:cs typeface="Times New Roman"/>
                      </a:endParaRPr>
                    </a:p>
                  </a:txBody>
                  <a:tcPr/>
                </a:tc>
              </a:tr>
              <a:tr h="370840">
                <a:tc>
                  <a:txBody>
                    <a:bodyPr/>
                    <a:lstStyle/>
                    <a:p>
                      <a:r>
                        <a:rPr lang="en-US" sz="2000" dirty="0" err="1" smtClean="0">
                          <a:solidFill>
                            <a:srgbClr val="000090"/>
                          </a:solidFill>
                          <a:latin typeface="Times New Roman"/>
                          <a:cs typeface="Times New Roman"/>
                        </a:rPr>
                        <a:t>Meningococcus</a:t>
                      </a:r>
                      <a:r>
                        <a:rPr lang="en-US" sz="2000" dirty="0" smtClean="0">
                          <a:solidFill>
                            <a:srgbClr val="000090"/>
                          </a:solidFill>
                          <a:latin typeface="Times New Roman"/>
                          <a:cs typeface="Times New Roman"/>
                        </a:rPr>
                        <a:t> type C</a:t>
                      </a:r>
                      <a:endParaRPr lang="en-US" sz="2000" dirty="0">
                        <a:solidFill>
                          <a:srgbClr val="000090"/>
                        </a:solidFill>
                        <a:latin typeface="Times New Roman"/>
                        <a:cs typeface="Times New Roman"/>
                      </a:endParaRPr>
                    </a:p>
                  </a:txBody>
                  <a:tcPr/>
                </a:tc>
                <a:tc>
                  <a:txBody>
                    <a:bodyPr/>
                    <a:lstStyle/>
                    <a:p>
                      <a:r>
                        <a:rPr lang="en-US" sz="2000" dirty="0" smtClean="0">
                          <a:solidFill>
                            <a:srgbClr val="000090"/>
                          </a:solidFill>
                          <a:latin typeface="Times New Roman"/>
                          <a:cs typeface="Times New Roman"/>
                        </a:rPr>
                        <a:t>30 (14.2%)</a:t>
                      </a:r>
                      <a:endParaRPr lang="en-US" sz="2000" dirty="0">
                        <a:solidFill>
                          <a:srgbClr val="000090"/>
                        </a:solidFill>
                        <a:latin typeface="Times New Roman"/>
                        <a:cs typeface="Times New Roman"/>
                      </a:endParaRPr>
                    </a:p>
                  </a:txBody>
                  <a:tcPr/>
                </a:tc>
              </a:tr>
            </a:tbl>
          </a:graphicData>
        </a:graphic>
      </p:graphicFrame>
      <p:sp>
        <p:nvSpPr>
          <p:cNvPr id="7" name="Notched Right Arrow 6"/>
          <p:cNvSpPr/>
          <p:nvPr/>
        </p:nvSpPr>
        <p:spPr>
          <a:xfrm>
            <a:off x="762000" y="6172200"/>
            <a:ext cx="609600" cy="304800"/>
          </a:xfrm>
          <a:prstGeom prst="notchedRightArrow">
            <a:avLst/>
          </a:prstGeom>
          <a:gradFill flip="none" rotWithShape="1">
            <a:gsLst>
              <a:gs pos="0">
                <a:srgbClr val="3366FF"/>
              </a:gs>
              <a:gs pos="100000">
                <a:srgbClr val="FFFFFF"/>
              </a:gs>
              <a:gs pos="50000">
                <a:srgbClr val="000090"/>
              </a:gs>
            </a:gsLst>
            <a:lin ang="0" scaled="1"/>
            <a:tileRect/>
          </a:gradFill>
          <a:ln>
            <a:solidFill>
              <a:srgbClr val="000090"/>
            </a:solidFill>
          </a:ln>
          <a:effectLst>
            <a:outerShdw blurRad="63500" dir="13500000" kx="2700000"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3060852"/>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85800" y="990600"/>
            <a:ext cx="8305800" cy="5867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FF6600"/>
              </a:buClr>
              <a:buNone/>
            </a:pPr>
            <a:endParaRPr lang="en-GB" sz="4400" b="1" i="1" dirty="0">
              <a:solidFill>
                <a:srgbClr val="0000FF"/>
              </a:solidFill>
              <a:latin typeface="Times New Roman" pitchFamily="18" charset="0"/>
              <a:cs typeface="Times New Roman" pitchFamily="18" charset="0"/>
            </a:endParaRPr>
          </a:p>
          <a:p>
            <a:pPr marL="0" indent="0" algn="just">
              <a:buClr>
                <a:srgbClr val="FF6600"/>
              </a:buClr>
              <a:buNone/>
            </a:pPr>
            <a:endParaRPr lang="en-GB" sz="4400" b="1" i="1" dirty="0" smtClean="0">
              <a:solidFill>
                <a:srgbClr val="0000FF"/>
              </a:solidFill>
              <a:effectLst>
                <a:outerShdw blurRad="38100" dist="38100" dir="2700000" algn="tl">
                  <a:srgbClr val="000000"/>
                </a:outerShdw>
              </a:effectLst>
              <a:latin typeface="Times New Roman" pitchFamily="18" charset="0"/>
              <a:cs typeface="Times New Roman" pitchFamily="18" charset="0"/>
            </a:endParaRPr>
          </a:p>
          <a:p>
            <a:pPr marL="0" indent="0" algn="just">
              <a:buClr>
                <a:srgbClr val="FF6600"/>
              </a:buClr>
              <a:buNone/>
            </a:pPr>
            <a:endParaRPr lang="en-GB" sz="4400" b="1" i="1" dirty="0">
              <a:solidFill>
                <a:srgbClr val="0000FF"/>
              </a:solidFill>
              <a:effectLst>
                <a:outerShdw blurRad="38100" dist="38100" dir="2700000" algn="tl">
                  <a:srgbClr val="000000"/>
                </a:outerShdw>
              </a:effectLst>
              <a:latin typeface="Times New Roman" pitchFamily="18" charset="0"/>
              <a:cs typeface="Times New Roman" pitchFamily="18" charset="0"/>
            </a:endParaRPr>
          </a:p>
          <a:p>
            <a:pPr marL="0" indent="0" algn="just">
              <a:buClr>
                <a:srgbClr val="FF6600"/>
              </a:buClr>
              <a:buNone/>
            </a:pPr>
            <a:r>
              <a:rPr lang="el-GR" sz="4400" b="1" dirty="0" smtClean="0">
                <a:solidFill>
                  <a:srgbClr val="FF0000"/>
                </a:solidFill>
                <a:effectLst>
                  <a:outerShdw blurRad="38100" dist="38100" dir="2700000" algn="tl">
                    <a:srgbClr val="000000"/>
                  </a:outerShdw>
                </a:effectLst>
                <a:latin typeface="Times New Roman"/>
                <a:cs typeface="Times New Roman"/>
              </a:rPr>
              <a:t>    Υπάρχει </a:t>
            </a:r>
            <a:r>
              <a:rPr lang="el-GR" sz="4400" b="1" dirty="0">
                <a:solidFill>
                  <a:srgbClr val="FF0000"/>
                </a:solidFill>
                <a:effectLst>
                  <a:outerShdw blurRad="38100" dist="38100" dir="2700000" algn="tl">
                    <a:srgbClr val="000000"/>
                  </a:outerShdw>
                </a:effectLst>
                <a:latin typeface="Times New Roman"/>
                <a:cs typeface="Times New Roman"/>
              </a:rPr>
              <a:t>το τέλειο εμβόλιο??</a:t>
            </a:r>
            <a:r>
              <a:rPr lang="el-GR" sz="4400" b="1" dirty="0" smtClean="0">
                <a:solidFill>
                  <a:srgbClr val="FF0000"/>
                </a:solidFill>
                <a:effectLst>
                  <a:outerShdw blurRad="38100" dist="38100" dir="2700000" algn="tl">
                    <a:srgbClr val="000000"/>
                  </a:outerShdw>
                </a:effectLst>
                <a:latin typeface="Times New Roman"/>
                <a:cs typeface="Times New Roman"/>
              </a:rPr>
              <a:t>?</a:t>
            </a:r>
            <a:endParaRPr lang="en-GB" sz="4400" b="1" dirty="0" smtClean="0">
              <a:solidFill>
                <a:srgbClr val="FF0000"/>
              </a:solidFill>
              <a:effectLst>
                <a:outerShdw blurRad="38100" dist="38100" dir="2700000" algn="tl">
                  <a:srgbClr val="000000"/>
                </a:outerShdw>
              </a:effectLst>
              <a:latin typeface="Times New Roman"/>
              <a:cs typeface="Times New Roman"/>
            </a:endParaRPr>
          </a:p>
          <a:p>
            <a:pPr marL="0" indent="0" algn="just">
              <a:buClr>
                <a:srgbClr val="FF6600"/>
              </a:buClr>
              <a:buNone/>
            </a:pPr>
            <a:endParaRPr lang="en-GB" sz="4400" b="1" i="1" dirty="0">
              <a:solidFill>
                <a:srgbClr val="FF6600"/>
              </a:solidFill>
              <a:effectLst>
                <a:outerShdw blurRad="38100" dist="38100" dir="2700000" algn="tl">
                  <a:srgbClr val="000000"/>
                </a:outerShdw>
              </a:effectLst>
              <a:latin typeface="Times New Roman"/>
              <a:cs typeface="Times New Roman"/>
            </a:endParaRPr>
          </a:p>
          <a:p>
            <a:pPr marL="0" indent="0" algn="just">
              <a:buClr>
                <a:srgbClr val="FF6600"/>
              </a:buClr>
              <a:buNone/>
            </a:pPr>
            <a:r>
              <a:rPr lang="el-GR" sz="4400" b="1" i="1" dirty="0" smtClean="0">
                <a:solidFill>
                  <a:srgbClr val="FF6600"/>
                </a:solidFill>
                <a:effectLst>
                  <a:outerShdw blurRad="38100" dist="38100" dir="2700000" algn="tl">
                    <a:srgbClr val="000000"/>
                  </a:outerShdw>
                </a:effectLst>
                <a:latin typeface="Times New Roman"/>
                <a:cs typeface="Times New Roman"/>
              </a:rPr>
              <a:t>                                </a:t>
            </a:r>
            <a:r>
              <a:rPr lang="el-GR" sz="4400" b="1" i="1" dirty="0" smtClean="0">
                <a:solidFill>
                  <a:srgbClr val="000090"/>
                </a:solidFill>
                <a:effectLst>
                  <a:outerShdw blurRad="38100" dist="38100" dir="2700000" algn="tl">
                    <a:srgbClr val="000000"/>
                  </a:outerShdw>
                </a:effectLst>
                <a:latin typeface="Times New Roman"/>
                <a:cs typeface="Times New Roman"/>
              </a:rPr>
              <a:t>Δυστυχώς όχι...</a:t>
            </a:r>
            <a:endParaRPr lang="el-GR" sz="4400" b="1" i="1" dirty="0">
              <a:solidFill>
                <a:srgbClr val="000090"/>
              </a:solidFill>
              <a:latin typeface="Times New Roman" pitchFamily="18" charset="0"/>
              <a:cs typeface="Times New Roman" pitchFamily="18" charset="0"/>
            </a:endParaRPr>
          </a:p>
        </p:txBody>
      </p:sp>
      <p:sp>
        <p:nvSpPr>
          <p:cNvPr id="2" name="Oval Callout 1"/>
          <p:cNvSpPr/>
          <p:nvPr/>
        </p:nvSpPr>
        <p:spPr>
          <a:xfrm>
            <a:off x="4495800" y="533400"/>
            <a:ext cx="4343400" cy="2590800"/>
          </a:xfrm>
          <a:prstGeom prst="wedgeEllipseCallout">
            <a:avLst/>
          </a:prstGeom>
          <a:gradFill flip="none" rotWithShape="1">
            <a:gsLst>
              <a:gs pos="0">
                <a:srgbClr val="009ED6"/>
              </a:gs>
              <a:gs pos="100000">
                <a:srgbClr val="FFFFFF"/>
              </a:gs>
            </a:gsLst>
            <a:path path="rect">
              <a:fillToRect l="100000" t="100000"/>
            </a:path>
            <a:tileRect r="-100000" b="-100000"/>
          </a:gradFill>
          <a:ln>
            <a:gradFill flip="none" rotWithShape="1">
              <a:gsLst>
                <a:gs pos="0">
                  <a:schemeClr val="tx1"/>
                </a:gs>
                <a:gs pos="100000">
                  <a:srgbClr val="FFFFFF"/>
                </a:gs>
              </a:gsLst>
              <a:path path="circle">
                <a:fillToRect l="100000" t="100000"/>
              </a:path>
              <a:tileRect r="-100000" b="-100000"/>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400" b="1" dirty="0" smtClean="0">
                <a:solidFill>
                  <a:srgbClr val="000090"/>
                </a:solidFill>
                <a:latin typeface="Times New Roman"/>
                <a:cs typeface="Times New Roman"/>
              </a:rPr>
              <a:t>Αποτελεσματικότητα</a:t>
            </a:r>
            <a:r>
              <a:rPr lang="en-GB" sz="2400" b="1" dirty="0" smtClean="0">
                <a:solidFill>
                  <a:srgbClr val="000090"/>
                </a:solidFill>
                <a:latin typeface="Times New Roman"/>
                <a:cs typeface="Times New Roman"/>
              </a:rPr>
              <a:t>:</a:t>
            </a:r>
            <a:r>
              <a:rPr lang="el-GR" sz="2400" b="1" dirty="0" smtClean="0">
                <a:solidFill>
                  <a:srgbClr val="000090"/>
                </a:solidFill>
                <a:latin typeface="Times New Roman"/>
                <a:cs typeface="Times New Roman"/>
              </a:rPr>
              <a:t> 100%</a:t>
            </a:r>
          </a:p>
          <a:p>
            <a:pPr algn="ctr"/>
            <a:r>
              <a:rPr lang="el-GR" sz="2400" b="1" dirty="0" smtClean="0">
                <a:solidFill>
                  <a:srgbClr val="000090"/>
                </a:solidFill>
                <a:latin typeface="Times New Roman"/>
                <a:cs typeface="Times New Roman"/>
              </a:rPr>
              <a:t>Ανεπιθύμητες ενέργειες</a:t>
            </a:r>
            <a:r>
              <a:rPr lang="en-GB" sz="2400" b="1" dirty="0" smtClean="0">
                <a:solidFill>
                  <a:srgbClr val="000090"/>
                </a:solidFill>
                <a:latin typeface="Times New Roman"/>
                <a:cs typeface="Times New Roman"/>
              </a:rPr>
              <a:t>: 0%</a:t>
            </a:r>
            <a:endParaRPr lang="en-US" sz="2400" b="1" dirty="0">
              <a:solidFill>
                <a:srgbClr val="000090"/>
              </a:solidFill>
              <a:latin typeface="Times New Roman"/>
              <a:cs typeface="Times New Roman"/>
            </a:endParaRPr>
          </a:p>
        </p:txBody>
      </p:sp>
    </p:spTree>
    <p:extLst>
      <p:ext uri="{BB962C8B-B14F-4D97-AF65-F5344CB8AC3E}">
        <p14:creationId xmlns:p14="http://schemas.microsoft.com/office/powerpoint/2010/main" val="43144853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3" end="3"/>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229600" cy="990600"/>
          </a:xfrm>
        </p:spPr>
        <p:txBody>
          <a:bodyPr>
            <a:noAutofit/>
          </a:bodyPr>
          <a:lstStyle/>
          <a:p>
            <a:pPr algn="ctr"/>
            <a:r>
              <a:rPr lang="el-GR" sz="3200" b="1" dirty="0">
                <a:solidFill>
                  <a:srgbClr val="FF6600"/>
                </a:solidFill>
                <a:effectLst>
                  <a:outerShdw blurRad="38100" dist="38100" dir="2700000" algn="tl">
                    <a:srgbClr val="000000"/>
                  </a:outerShdw>
                </a:effectLst>
                <a:latin typeface="Times New Roman"/>
                <a:cs typeface="Times New Roman"/>
              </a:rPr>
              <a:t>ΣΟΒΑΡΕΣ ανεπιθύμητες ενέργειες εμβολίων </a:t>
            </a:r>
            <a:r>
              <a:rPr lang="mr-IN" sz="3200" b="1" dirty="0">
                <a:solidFill>
                  <a:srgbClr val="FF6600"/>
                </a:solidFill>
                <a:effectLst>
                  <a:outerShdw blurRad="38100" dist="38100" dir="2700000" algn="tl">
                    <a:srgbClr val="000000"/>
                  </a:outerShdw>
                </a:effectLst>
                <a:latin typeface="Times New Roman"/>
                <a:cs typeface="Times New Roman"/>
              </a:rPr>
              <a:t>–</a:t>
            </a:r>
            <a:r>
              <a:rPr lang="el-GR" sz="3200" b="1" dirty="0">
                <a:solidFill>
                  <a:srgbClr val="FF6600"/>
                </a:solidFill>
                <a:effectLst>
                  <a:outerShdw blurRad="38100" dist="38100" dir="2700000" algn="tl">
                    <a:srgbClr val="000000"/>
                  </a:outerShdw>
                </a:effectLst>
                <a:latin typeface="Times New Roman"/>
                <a:cs typeface="Times New Roman"/>
              </a:rPr>
              <a:t> ΥΨΗΛΟΣ ΒΑΘΜΟΣ ΣΥΝΔΕΣΗΣ</a:t>
            </a:r>
          </a:p>
        </p:txBody>
      </p:sp>
      <p:sp>
        <p:nvSpPr>
          <p:cNvPr id="4" name="Content Placeholder 2"/>
          <p:cNvSpPr txBox="1">
            <a:spLocks/>
          </p:cNvSpPr>
          <p:nvPr/>
        </p:nvSpPr>
        <p:spPr>
          <a:xfrm>
            <a:off x="685800" y="914400"/>
            <a:ext cx="8305800" cy="47507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FF6600"/>
              </a:buClr>
              <a:buNone/>
            </a:pPr>
            <a:r>
              <a:rPr lang="el-GR" sz="2800" dirty="0" smtClean="0">
                <a:solidFill>
                  <a:srgbClr val="000090"/>
                </a:solidFill>
                <a:latin typeface="Times New Roman" pitchFamily="18" charset="0"/>
                <a:cs typeface="Times New Roman" pitchFamily="18" charset="0"/>
              </a:rPr>
              <a:t> </a:t>
            </a:r>
            <a:endParaRPr lang="el-GR" sz="2800" dirty="0">
              <a:solidFill>
                <a:srgbClr val="000090"/>
              </a:solidFill>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03139059"/>
              </p:ext>
            </p:extLst>
          </p:nvPr>
        </p:nvGraphicFramePr>
        <p:xfrm>
          <a:off x="609600" y="1151200"/>
          <a:ext cx="8229600" cy="5669696"/>
        </p:xfrm>
        <a:graphic>
          <a:graphicData uri="http://schemas.openxmlformats.org/drawingml/2006/table">
            <a:tbl>
              <a:tblPr firstRow="1" bandRow="1">
                <a:tableStyleId>{BDBED569-4797-4DF1-A0F4-6AAB3CD982D8}</a:tableStyleId>
              </a:tblPr>
              <a:tblGrid>
                <a:gridCol w="4114800"/>
                <a:gridCol w="4114800"/>
              </a:tblGrid>
              <a:tr h="809837">
                <a:tc>
                  <a:txBody>
                    <a:bodyPr/>
                    <a:lstStyle/>
                    <a:p>
                      <a:r>
                        <a:rPr lang="el-GR" sz="2800" dirty="0" smtClean="0">
                          <a:solidFill>
                            <a:srgbClr val="FF0000"/>
                          </a:solidFill>
                          <a:latin typeface="Times New Roman"/>
                          <a:cs typeface="Times New Roman"/>
                        </a:rPr>
                        <a:t>Εμβόλιο</a:t>
                      </a:r>
                      <a:endParaRPr lang="en-US" sz="2800" dirty="0">
                        <a:solidFill>
                          <a:srgbClr val="FF0000"/>
                        </a:solidFill>
                        <a:latin typeface="Times New Roman"/>
                        <a:cs typeface="Times New Roman"/>
                      </a:endParaRPr>
                    </a:p>
                  </a:txBody>
                  <a:tcPr/>
                </a:tc>
                <a:tc>
                  <a:txBody>
                    <a:bodyPr/>
                    <a:lstStyle/>
                    <a:p>
                      <a:r>
                        <a:rPr lang="el-GR" sz="2800" dirty="0" smtClean="0">
                          <a:solidFill>
                            <a:srgbClr val="FF0000"/>
                          </a:solidFill>
                          <a:latin typeface="Times New Roman"/>
                          <a:cs typeface="Times New Roman"/>
                        </a:rPr>
                        <a:t>Ανεπιθύμητες</a:t>
                      </a:r>
                      <a:r>
                        <a:rPr lang="el-GR" sz="2800" baseline="0" dirty="0" smtClean="0">
                          <a:solidFill>
                            <a:srgbClr val="FF0000"/>
                          </a:solidFill>
                          <a:latin typeface="Times New Roman"/>
                          <a:cs typeface="Times New Roman"/>
                        </a:rPr>
                        <a:t> ενέργειες</a:t>
                      </a:r>
                      <a:endParaRPr lang="en-US" sz="2800" dirty="0">
                        <a:solidFill>
                          <a:srgbClr val="FF0000"/>
                        </a:solidFill>
                        <a:latin typeface="Times New Roman"/>
                        <a:cs typeface="Times New Roman"/>
                      </a:endParaRPr>
                    </a:p>
                  </a:txBody>
                  <a:tcPr/>
                </a:tc>
              </a:tr>
              <a:tr h="1571439">
                <a:tc>
                  <a:txBody>
                    <a:bodyPr/>
                    <a:lstStyle/>
                    <a:p>
                      <a:r>
                        <a:rPr lang="el-GR" sz="2000" b="1" dirty="0" smtClean="0">
                          <a:solidFill>
                            <a:srgbClr val="000090"/>
                          </a:solidFill>
                          <a:latin typeface="Times New Roman"/>
                          <a:cs typeface="Times New Roman"/>
                        </a:rPr>
                        <a:t>Ανεμευλογιάς</a:t>
                      </a:r>
                      <a:endParaRPr lang="en-US" sz="2000" b="1" dirty="0">
                        <a:solidFill>
                          <a:srgbClr val="000090"/>
                        </a:solidFill>
                        <a:latin typeface="Times New Roman"/>
                        <a:cs typeface="Times New Roman"/>
                      </a:endParaRPr>
                    </a:p>
                  </a:txBody>
                  <a:tcPr/>
                </a:tc>
                <a:tc>
                  <a:txBody>
                    <a:bodyPr/>
                    <a:lstStyle/>
                    <a:p>
                      <a:r>
                        <a:rPr lang="el-GR" sz="2000" dirty="0" smtClean="0">
                          <a:solidFill>
                            <a:srgbClr val="000090"/>
                          </a:solidFill>
                          <a:latin typeface="Times New Roman"/>
                          <a:cs typeface="Times New Roman"/>
                        </a:rPr>
                        <a:t>Γενικευμένη λοίμωξη</a:t>
                      </a:r>
                      <a:r>
                        <a:rPr lang="el-GR" sz="2000" baseline="0" dirty="0" smtClean="0">
                          <a:solidFill>
                            <a:srgbClr val="000090"/>
                          </a:solidFill>
                          <a:latin typeface="Times New Roman"/>
                          <a:cs typeface="Times New Roman"/>
                        </a:rPr>
                        <a:t> (εξάνθημα με ή χωρίς επιπλοκές)</a:t>
                      </a:r>
                    </a:p>
                    <a:p>
                      <a:r>
                        <a:rPr lang="el-GR" sz="2000" baseline="0" dirty="0" smtClean="0">
                          <a:solidFill>
                            <a:srgbClr val="000090"/>
                          </a:solidFill>
                          <a:latin typeface="Times New Roman"/>
                          <a:cs typeface="Times New Roman"/>
                        </a:rPr>
                        <a:t>Αναζωπύρωση του ιού (μηνιγγίτιδα/εγκεφαλίτιδα)</a:t>
                      </a:r>
                    </a:p>
                    <a:p>
                      <a:r>
                        <a:rPr lang="el-GR" sz="2000" baseline="0" dirty="0" smtClean="0">
                          <a:solidFill>
                            <a:srgbClr val="000090"/>
                          </a:solidFill>
                          <a:latin typeface="Times New Roman"/>
                          <a:cs typeface="Times New Roman"/>
                        </a:rPr>
                        <a:t>Αναφυλαξία</a:t>
                      </a:r>
                      <a:endParaRPr lang="en-US" sz="2000" dirty="0">
                        <a:solidFill>
                          <a:srgbClr val="000090"/>
                        </a:solidFill>
                        <a:latin typeface="Times New Roman"/>
                        <a:cs typeface="Times New Roman"/>
                      </a:endParaRPr>
                    </a:p>
                  </a:txBody>
                  <a:tcPr/>
                </a:tc>
              </a:tr>
              <a:tr h="1274941">
                <a:tc>
                  <a:txBody>
                    <a:bodyPr/>
                    <a:lstStyle/>
                    <a:p>
                      <a:r>
                        <a:rPr lang="en-GB" sz="2000" b="1" dirty="0" smtClean="0">
                          <a:solidFill>
                            <a:srgbClr val="000090"/>
                          </a:solidFill>
                          <a:latin typeface="Times New Roman"/>
                          <a:cs typeface="Times New Roman"/>
                        </a:rPr>
                        <a:t>MMR</a:t>
                      </a:r>
                      <a:endParaRPr lang="en-US" sz="2000" b="1" dirty="0">
                        <a:solidFill>
                          <a:srgbClr val="000090"/>
                        </a:solidFill>
                        <a:latin typeface="Times New Roman"/>
                        <a:cs typeface="Times New Roman"/>
                      </a:endParaRPr>
                    </a:p>
                  </a:txBody>
                  <a:tcPr/>
                </a:tc>
                <a:tc>
                  <a:txBody>
                    <a:bodyPr/>
                    <a:lstStyle/>
                    <a:p>
                      <a:r>
                        <a:rPr lang="el-GR" sz="2000" dirty="0" smtClean="0">
                          <a:solidFill>
                            <a:srgbClr val="000090"/>
                          </a:solidFill>
                          <a:latin typeface="Times New Roman"/>
                          <a:cs typeface="Times New Roman"/>
                        </a:rPr>
                        <a:t>Εγκεφαλίτιδα</a:t>
                      </a:r>
                    </a:p>
                    <a:p>
                      <a:r>
                        <a:rPr lang="el-GR" sz="2000" dirty="0" smtClean="0">
                          <a:solidFill>
                            <a:srgbClr val="000090"/>
                          </a:solidFill>
                          <a:latin typeface="Times New Roman"/>
                          <a:cs typeface="Times New Roman"/>
                        </a:rPr>
                        <a:t>Πυρετικοί σπασμοί</a:t>
                      </a:r>
                    </a:p>
                    <a:p>
                      <a:r>
                        <a:rPr lang="el-GR" sz="2000" dirty="0" smtClean="0">
                          <a:solidFill>
                            <a:srgbClr val="000090"/>
                          </a:solidFill>
                          <a:latin typeface="Times New Roman"/>
                          <a:cs typeface="Times New Roman"/>
                        </a:rPr>
                        <a:t>Παροδική αρθραλγία/πολυαρθρίτιδα</a:t>
                      </a:r>
                    </a:p>
                    <a:p>
                      <a:r>
                        <a:rPr lang="el-GR" sz="2000" dirty="0" smtClean="0">
                          <a:solidFill>
                            <a:srgbClr val="000090"/>
                          </a:solidFill>
                          <a:latin typeface="Times New Roman"/>
                          <a:cs typeface="Times New Roman"/>
                        </a:rPr>
                        <a:t>Αναφυλαξία</a:t>
                      </a:r>
                      <a:endParaRPr lang="en-US" sz="2000" dirty="0">
                        <a:solidFill>
                          <a:srgbClr val="000090"/>
                        </a:solidFill>
                        <a:latin typeface="Times New Roman"/>
                        <a:cs typeface="Times New Roman"/>
                      </a:endParaRPr>
                    </a:p>
                  </a:txBody>
                  <a:tcPr/>
                </a:tc>
              </a:tr>
              <a:tr h="927939">
                <a:tc>
                  <a:txBody>
                    <a:bodyPr/>
                    <a:lstStyle/>
                    <a:p>
                      <a:r>
                        <a:rPr lang="el-GR" sz="2000" b="1" dirty="0" smtClean="0">
                          <a:solidFill>
                            <a:srgbClr val="000090"/>
                          </a:solidFill>
                          <a:latin typeface="Times New Roman"/>
                          <a:cs typeface="Times New Roman"/>
                        </a:rPr>
                        <a:t>Γρίπης, ΗΒ</a:t>
                      </a:r>
                      <a:r>
                        <a:rPr lang="en-GB" sz="2000" b="1" dirty="0" smtClean="0">
                          <a:solidFill>
                            <a:srgbClr val="000090"/>
                          </a:solidFill>
                          <a:latin typeface="Times New Roman"/>
                          <a:cs typeface="Times New Roman"/>
                        </a:rPr>
                        <a:t>V,</a:t>
                      </a:r>
                      <a:r>
                        <a:rPr lang="en-GB" sz="2000" b="1" baseline="0" dirty="0" smtClean="0">
                          <a:solidFill>
                            <a:srgbClr val="000090"/>
                          </a:solidFill>
                          <a:latin typeface="Times New Roman"/>
                          <a:cs typeface="Times New Roman"/>
                        </a:rPr>
                        <a:t> </a:t>
                      </a:r>
                      <a:r>
                        <a:rPr lang="en-GB" sz="2000" b="1" baseline="0" dirty="0" err="1" smtClean="0">
                          <a:solidFill>
                            <a:srgbClr val="000090"/>
                          </a:solidFill>
                          <a:latin typeface="Times New Roman"/>
                          <a:cs typeface="Times New Roman"/>
                        </a:rPr>
                        <a:t>Te</a:t>
                      </a:r>
                      <a:r>
                        <a:rPr lang="en-GB" sz="2000" b="1" baseline="0" dirty="0" smtClean="0">
                          <a:solidFill>
                            <a:srgbClr val="000090"/>
                          </a:solidFill>
                          <a:latin typeface="Times New Roman"/>
                          <a:cs typeface="Times New Roman"/>
                        </a:rPr>
                        <a:t>, Men</a:t>
                      </a:r>
                      <a:endParaRPr lang="en-US" sz="2000" b="1" dirty="0">
                        <a:solidFill>
                          <a:srgbClr val="000090"/>
                        </a:solidFill>
                        <a:latin typeface="Times New Roman"/>
                        <a:cs typeface="Times New Roman"/>
                      </a:endParaRPr>
                    </a:p>
                  </a:txBody>
                  <a:tcPr/>
                </a:tc>
                <a:tc>
                  <a:txBody>
                    <a:bodyPr/>
                    <a:lstStyle/>
                    <a:p>
                      <a:r>
                        <a:rPr lang="el-GR" sz="2000" dirty="0" smtClean="0">
                          <a:solidFill>
                            <a:srgbClr val="000090"/>
                          </a:solidFill>
                          <a:latin typeface="Times New Roman"/>
                          <a:cs typeface="Times New Roman"/>
                        </a:rPr>
                        <a:t>Αναφυλαξία</a:t>
                      </a:r>
                      <a:endParaRPr lang="en-US" sz="2000" dirty="0">
                        <a:solidFill>
                          <a:srgbClr val="000090"/>
                        </a:solidFill>
                        <a:latin typeface="Times New Roman"/>
                        <a:cs typeface="Times New Roman"/>
                      </a:endParaRPr>
                    </a:p>
                  </a:txBody>
                  <a:tcPr/>
                </a:tc>
              </a:tr>
              <a:tr h="978443">
                <a:tc>
                  <a:txBody>
                    <a:bodyPr/>
                    <a:lstStyle/>
                    <a:p>
                      <a:r>
                        <a:rPr lang="el-GR" sz="2000" b="1" dirty="0" smtClean="0">
                          <a:solidFill>
                            <a:srgbClr val="000090"/>
                          </a:solidFill>
                          <a:latin typeface="Times New Roman"/>
                          <a:cs typeface="Times New Roman"/>
                        </a:rPr>
                        <a:t>Ένεση</a:t>
                      </a:r>
                      <a:r>
                        <a:rPr lang="el-GR" sz="2000" b="1" baseline="0" dirty="0" smtClean="0">
                          <a:solidFill>
                            <a:srgbClr val="000090"/>
                          </a:solidFill>
                          <a:latin typeface="Times New Roman"/>
                          <a:cs typeface="Times New Roman"/>
                        </a:rPr>
                        <a:t> εμβολίου</a:t>
                      </a:r>
                      <a:endParaRPr lang="en-US" sz="2000" b="1" dirty="0">
                        <a:solidFill>
                          <a:srgbClr val="000090"/>
                        </a:solidFill>
                        <a:latin typeface="Times New Roman"/>
                        <a:cs typeface="Times New Roman"/>
                      </a:endParaRPr>
                    </a:p>
                  </a:txBody>
                  <a:tcPr/>
                </a:tc>
                <a:tc>
                  <a:txBody>
                    <a:bodyPr/>
                    <a:lstStyle/>
                    <a:p>
                      <a:r>
                        <a:rPr lang="el-GR" sz="2000" dirty="0" smtClean="0">
                          <a:solidFill>
                            <a:srgbClr val="000090"/>
                          </a:solidFill>
                          <a:latin typeface="Times New Roman"/>
                          <a:cs typeface="Times New Roman"/>
                        </a:rPr>
                        <a:t>Νεκρωτική θυλακίτιδα δελτοειδούς</a:t>
                      </a:r>
                    </a:p>
                    <a:p>
                      <a:r>
                        <a:rPr lang="el-GR" sz="2000" dirty="0" smtClean="0">
                          <a:solidFill>
                            <a:srgbClr val="000090"/>
                          </a:solidFill>
                          <a:latin typeface="Times New Roman"/>
                          <a:cs typeface="Times New Roman"/>
                        </a:rPr>
                        <a:t>Συγκοπική προσβολή (απώλεια αισθήσεων)</a:t>
                      </a:r>
                      <a:endParaRPr lang="en-US" sz="2000" dirty="0">
                        <a:solidFill>
                          <a:srgbClr val="000090"/>
                        </a:solidFill>
                        <a:latin typeface="Times New Roman"/>
                        <a:cs typeface="Times New Roman"/>
                      </a:endParaRPr>
                    </a:p>
                  </a:txBody>
                  <a:tcPr/>
                </a:tc>
              </a:tr>
            </a:tbl>
          </a:graphicData>
        </a:graphic>
      </p:graphicFrame>
    </p:spTree>
    <p:extLst>
      <p:ext uri="{BB962C8B-B14F-4D97-AF65-F5344CB8AC3E}">
        <p14:creationId xmlns:p14="http://schemas.microsoft.com/office/powerpoint/2010/main" val="1988905257"/>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229600" cy="990600"/>
          </a:xfrm>
        </p:spPr>
        <p:txBody>
          <a:bodyPr>
            <a:noAutofit/>
          </a:bodyPr>
          <a:lstStyle/>
          <a:p>
            <a:pPr algn="ctr"/>
            <a:r>
              <a:rPr lang="el-GR" sz="3200" b="1" dirty="0">
                <a:solidFill>
                  <a:srgbClr val="FF6600"/>
                </a:solidFill>
                <a:effectLst>
                  <a:outerShdw blurRad="38100" dist="38100" dir="2700000" algn="tl">
                    <a:srgbClr val="000000"/>
                  </a:outerShdw>
                </a:effectLst>
                <a:latin typeface="Times New Roman"/>
                <a:ea typeface="+mn-ea"/>
                <a:cs typeface="Times New Roman"/>
              </a:rPr>
              <a:t>ΣΟΒΑΡΕΣ ανεπιθύμητες ενέργειες εμβολίων </a:t>
            </a:r>
            <a:r>
              <a:rPr lang="mr-IN" sz="3200" b="1" dirty="0">
                <a:solidFill>
                  <a:srgbClr val="FF6600"/>
                </a:solidFill>
                <a:effectLst>
                  <a:outerShdw blurRad="38100" dist="38100" dir="2700000" algn="tl">
                    <a:srgbClr val="000000"/>
                  </a:outerShdw>
                </a:effectLst>
                <a:latin typeface="Times New Roman"/>
                <a:ea typeface="+mn-ea"/>
                <a:cs typeface="Times New Roman"/>
              </a:rPr>
              <a:t>–</a:t>
            </a:r>
            <a:r>
              <a:rPr lang="el-GR" sz="3200" b="1" dirty="0">
                <a:solidFill>
                  <a:srgbClr val="FF6600"/>
                </a:solidFill>
                <a:effectLst>
                  <a:outerShdw blurRad="38100" dist="38100" dir="2700000" algn="tl">
                    <a:srgbClr val="000000"/>
                  </a:outerShdw>
                </a:effectLst>
                <a:latin typeface="Times New Roman"/>
                <a:ea typeface="+mn-ea"/>
                <a:cs typeface="Times New Roman"/>
              </a:rPr>
              <a:t> ΜΕΤΡΙΟΣ ΒΑΘΜΟΣ ΣΥΝΔΕΣΗΣ</a:t>
            </a:r>
          </a:p>
        </p:txBody>
      </p:sp>
      <p:sp>
        <p:nvSpPr>
          <p:cNvPr id="4" name="Content Placeholder 2"/>
          <p:cNvSpPr txBox="1">
            <a:spLocks/>
          </p:cNvSpPr>
          <p:nvPr/>
        </p:nvSpPr>
        <p:spPr>
          <a:xfrm>
            <a:off x="762000" y="914400"/>
            <a:ext cx="8305800" cy="47507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FF6600"/>
              </a:buClr>
              <a:buNone/>
            </a:pPr>
            <a:r>
              <a:rPr lang="el-GR" sz="2800" dirty="0" smtClean="0">
                <a:solidFill>
                  <a:srgbClr val="000090"/>
                </a:solidFill>
                <a:latin typeface="Times New Roman" pitchFamily="18" charset="0"/>
                <a:cs typeface="Times New Roman" pitchFamily="18" charset="0"/>
              </a:rPr>
              <a:t> </a:t>
            </a:r>
            <a:endParaRPr lang="el-GR" sz="2800" dirty="0">
              <a:solidFill>
                <a:srgbClr val="000090"/>
              </a:solidFill>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257547203"/>
              </p:ext>
            </p:extLst>
          </p:nvPr>
        </p:nvGraphicFramePr>
        <p:xfrm>
          <a:off x="762000" y="1219200"/>
          <a:ext cx="8229600" cy="3352800"/>
        </p:xfrm>
        <a:graphic>
          <a:graphicData uri="http://schemas.openxmlformats.org/drawingml/2006/table">
            <a:tbl>
              <a:tblPr firstRow="1" bandRow="1">
                <a:tableStyleId>{BDBED569-4797-4DF1-A0F4-6AAB3CD982D8}</a:tableStyleId>
              </a:tblPr>
              <a:tblGrid>
                <a:gridCol w="4114800"/>
                <a:gridCol w="4114800"/>
              </a:tblGrid>
              <a:tr h="832513">
                <a:tc>
                  <a:txBody>
                    <a:bodyPr/>
                    <a:lstStyle/>
                    <a:p>
                      <a:r>
                        <a:rPr lang="el-GR" sz="2800" dirty="0" smtClean="0">
                          <a:solidFill>
                            <a:srgbClr val="FF0000"/>
                          </a:solidFill>
                          <a:latin typeface="Times New Roman"/>
                          <a:cs typeface="Times New Roman"/>
                        </a:rPr>
                        <a:t>Εμβόλιο</a:t>
                      </a:r>
                      <a:endParaRPr lang="en-US" sz="2800" dirty="0">
                        <a:solidFill>
                          <a:srgbClr val="FF0000"/>
                        </a:solidFill>
                        <a:latin typeface="Times New Roman"/>
                        <a:cs typeface="Times New Roman"/>
                      </a:endParaRPr>
                    </a:p>
                  </a:txBody>
                  <a:tcPr/>
                </a:tc>
                <a:tc>
                  <a:txBody>
                    <a:bodyPr/>
                    <a:lstStyle/>
                    <a:p>
                      <a:r>
                        <a:rPr lang="el-GR" sz="2800" dirty="0" smtClean="0">
                          <a:solidFill>
                            <a:srgbClr val="FF0000"/>
                          </a:solidFill>
                          <a:latin typeface="Times New Roman"/>
                          <a:cs typeface="Times New Roman"/>
                        </a:rPr>
                        <a:t>Ανεπιθύμητες</a:t>
                      </a:r>
                      <a:r>
                        <a:rPr lang="el-GR" sz="2800" baseline="0" dirty="0" smtClean="0">
                          <a:solidFill>
                            <a:srgbClr val="FF0000"/>
                          </a:solidFill>
                          <a:latin typeface="Times New Roman"/>
                          <a:cs typeface="Times New Roman"/>
                        </a:rPr>
                        <a:t> ενέργειες</a:t>
                      </a:r>
                      <a:endParaRPr lang="en-US" sz="2800" dirty="0">
                        <a:solidFill>
                          <a:srgbClr val="FF0000"/>
                        </a:solidFill>
                        <a:latin typeface="Times New Roman"/>
                        <a:cs typeface="Times New Roman"/>
                      </a:endParaRPr>
                    </a:p>
                  </a:txBody>
                  <a:tcPr/>
                </a:tc>
              </a:tr>
              <a:tr h="953922">
                <a:tc>
                  <a:txBody>
                    <a:bodyPr/>
                    <a:lstStyle/>
                    <a:p>
                      <a:r>
                        <a:rPr lang="en-GB" sz="2400" b="1" dirty="0" smtClean="0">
                          <a:solidFill>
                            <a:srgbClr val="000090"/>
                          </a:solidFill>
                          <a:latin typeface="Times New Roman"/>
                          <a:cs typeface="Times New Roman"/>
                        </a:rPr>
                        <a:t>HPV</a:t>
                      </a:r>
                      <a:endParaRPr lang="en-US" sz="2400" b="1" dirty="0">
                        <a:solidFill>
                          <a:srgbClr val="000090"/>
                        </a:solidFill>
                        <a:latin typeface="Times New Roman"/>
                        <a:cs typeface="Times New Roman"/>
                      </a:endParaRPr>
                    </a:p>
                  </a:txBody>
                  <a:tcPr/>
                </a:tc>
                <a:tc>
                  <a:txBody>
                    <a:bodyPr/>
                    <a:lstStyle/>
                    <a:p>
                      <a:r>
                        <a:rPr lang="el-GR" sz="2400" baseline="0" dirty="0" smtClean="0">
                          <a:solidFill>
                            <a:srgbClr val="000090"/>
                          </a:solidFill>
                          <a:latin typeface="Times New Roman"/>
                          <a:cs typeface="Times New Roman"/>
                        </a:rPr>
                        <a:t>Αναφυλαξία</a:t>
                      </a:r>
                      <a:r>
                        <a:rPr lang="en-GB" sz="2400" baseline="0" dirty="0" smtClean="0">
                          <a:solidFill>
                            <a:srgbClr val="000090"/>
                          </a:solidFill>
                          <a:latin typeface="Times New Roman"/>
                          <a:cs typeface="Times New Roman"/>
                        </a:rPr>
                        <a:t> (</a:t>
                      </a:r>
                      <a:r>
                        <a:rPr lang="el-GR" sz="2400" baseline="0" dirty="0" smtClean="0">
                          <a:solidFill>
                            <a:srgbClr val="000090"/>
                          </a:solidFill>
                          <a:latin typeface="Times New Roman"/>
                          <a:cs typeface="Times New Roman"/>
                        </a:rPr>
                        <a:t>άτομα αλλεργικά στους ζυμομύκητες)</a:t>
                      </a:r>
                      <a:endParaRPr lang="en-US" sz="2400" dirty="0">
                        <a:solidFill>
                          <a:srgbClr val="000090"/>
                        </a:solidFill>
                        <a:latin typeface="Times New Roman"/>
                        <a:cs typeface="Times New Roman"/>
                      </a:endParaRPr>
                    </a:p>
                  </a:txBody>
                  <a:tcPr/>
                </a:tc>
              </a:tr>
              <a:tr h="953922">
                <a:tc>
                  <a:txBody>
                    <a:bodyPr/>
                    <a:lstStyle/>
                    <a:p>
                      <a:r>
                        <a:rPr lang="en-GB" sz="2400" b="1" dirty="0" smtClean="0">
                          <a:solidFill>
                            <a:srgbClr val="000090"/>
                          </a:solidFill>
                          <a:latin typeface="Times New Roman"/>
                          <a:cs typeface="Times New Roman"/>
                        </a:rPr>
                        <a:t>MMR</a:t>
                      </a:r>
                      <a:endParaRPr lang="en-US" sz="2400" b="1" dirty="0">
                        <a:solidFill>
                          <a:srgbClr val="000090"/>
                        </a:solidFill>
                        <a:latin typeface="Times New Roman"/>
                        <a:cs typeface="Times New Roman"/>
                      </a:endParaRPr>
                    </a:p>
                  </a:txBody>
                  <a:tcPr/>
                </a:tc>
                <a:tc>
                  <a:txBody>
                    <a:bodyPr/>
                    <a:lstStyle/>
                    <a:p>
                      <a:r>
                        <a:rPr lang="el-GR" sz="2400" dirty="0" smtClean="0">
                          <a:solidFill>
                            <a:srgbClr val="000090"/>
                          </a:solidFill>
                          <a:latin typeface="Times New Roman"/>
                          <a:cs typeface="Times New Roman"/>
                        </a:rPr>
                        <a:t>Παροδική αρθραλγία/πολυαρθρίτιδα</a:t>
                      </a:r>
                    </a:p>
                  </a:txBody>
                  <a:tcPr/>
                </a:tc>
              </a:tr>
              <a:tr h="612443">
                <a:tc>
                  <a:txBody>
                    <a:bodyPr/>
                    <a:lstStyle/>
                    <a:p>
                      <a:r>
                        <a:rPr lang="en-US" sz="2400" b="1" dirty="0" err="1" smtClean="0">
                          <a:solidFill>
                            <a:srgbClr val="000090"/>
                          </a:solidFill>
                          <a:latin typeface="Times New Roman"/>
                          <a:cs typeface="Times New Roman"/>
                        </a:rPr>
                        <a:t>RotaV</a:t>
                      </a:r>
                      <a:endParaRPr lang="en-US" sz="2400" b="1" dirty="0">
                        <a:solidFill>
                          <a:srgbClr val="000090"/>
                        </a:solidFill>
                        <a:latin typeface="Times New Roman"/>
                        <a:cs typeface="Times New Roman"/>
                      </a:endParaRPr>
                    </a:p>
                  </a:txBody>
                  <a:tcPr/>
                </a:tc>
                <a:tc>
                  <a:txBody>
                    <a:bodyPr/>
                    <a:lstStyle/>
                    <a:p>
                      <a:r>
                        <a:rPr lang="el-GR" sz="2400" dirty="0" smtClean="0">
                          <a:solidFill>
                            <a:srgbClr val="000090"/>
                          </a:solidFill>
                          <a:latin typeface="Times New Roman"/>
                          <a:cs typeface="Times New Roman"/>
                        </a:rPr>
                        <a:t>Εγκολεασμός</a:t>
                      </a:r>
                    </a:p>
                  </a:txBody>
                  <a:tcPr/>
                </a:tc>
              </a:tr>
            </a:tbl>
          </a:graphicData>
        </a:graphic>
      </p:graphicFrame>
      <p:sp>
        <p:nvSpPr>
          <p:cNvPr id="5" name="Title 1"/>
          <p:cNvSpPr txBox="1">
            <a:spLocks/>
          </p:cNvSpPr>
          <p:nvPr/>
        </p:nvSpPr>
        <p:spPr>
          <a:xfrm>
            <a:off x="762000" y="4572000"/>
            <a:ext cx="8229600" cy="990600"/>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lang="en-US" sz="4400" kern="1200" dirty="0">
                <a:solidFill>
                  <a:schemeClr val="tx1"/>
                </a:solidFill>
                <a:latin typeface="+mj-lt"/>
                <a:ea typeface="+mj-ea"/>
                <a:cs typeface="+mj-cs"/>
              </a:defRPr>
            </a:lvl1pPr>
          </a:lstStyle>
          <a:p>
            <a:pPr algn="ctr"/>
            <a:r>
              <a:rPr lang="el-GR" sz="3200" b="1" dirty="0" smtClean="0">
                <a:solidFill>
                  <a:srgbClr val="FF6600"/>
                </a:solidFill>
                <a:effectLst>
                  <a:outerShdw blurRad="38100" dist="38100" dir="2700000" algn="tl">
                    <a:srgbClr val="000000"/>
                  </a:outerShdw>
                </a:effectLst>
                <a:latin typeface="Times New Roman"/>
                <a:ea typeface="+mn-ea"/>
                <a:cs typeface="Times New Roman"/>
              </a:rPr>
              <a:t>Ανεπιθύμητες ενέργειες εμβολίων </a:t>
            </a:r>
            <a:r>
              <a:rPr lang="mr-IN" sz="3200" b="1" dirty="0" smtClean="0">
                <a:solidFill>
                  <a:srgbClr val="FF6600"/>
                </a:solidFill>
                <a:effectLst>
                  <a:outerShdw blurRad="38100" dist="38100" dir="2700000" algn="tl">
                    <a:srgbClr val="000000"/>
                  </a:outerShdw>
                </a:effectLst>
                <a:latin typeface="Times New Roman"/>
                <a:ea typeface="+mn-ea"/>
                <a:cs typeface="Times New Roman"/>
              </a:rPr>
              <a:t>–</a:t>
            </a:r>
            <a:r>
              <a:rPr lang="el-GR" sz="3200" b="1" dirty="0" smtClean="0">
                <a:solidFill>
                  <a:srgbClr val="FF6600"/>
                </a:solidFill>
                <a:effectLst>
                  <a:outerShdw blurRad="38100" dist="38100" dir="2700000" algn="tl">
                    <a:srgbClr val="000000"/>
                  </a:outerShdw>
                </a:effectLst>
                <a:latin typeface="Times New Roman"/>
                <a:ea typeface="+mn-ea"/>
                <a:cs typeface="Times New Roman"/>
              </a:rPr>
              <a:t> </a:t>
            </a:r>
            <a:br>
              <a:rPr lang="el-GR" sz="3200" b="1" dirty="0" smtClean="0">
                <a:solidFill>
                  <a:srgbClr val="FF6600"/>
                </a:solidFill>
                <a:effectLst>
                  <a:outerShdw blurRad="38100" dist="38100" dir="2700000" algn="tl">
                    <a:srgbClr val="000000"/>
                  </a:outerShdw>
                </a:effectLst>
                <a:latin typeface="Times New Roman"/>
                <a:ea typeface="+mn-ea"/>
                <a:cs typeface="Times New Roman"/>
              </a:rPr>
            </a:br>
            <a:r>
              <a:rPr lang="el-GR" sz="3200" b="1" dirty="0" smtClean="0">
                <a:solidFill>
                  <a:srgbClr val="FF6600"/>
                </a:solidFill>
                <a:effectLst>
                  <a:outerShdw blurRad="38100" dist="38100" dir="2700000" algn="tl">
                    <a:srgbClr val="000000"/>
                  </a:outerShdw>
                </a:effectLst>
                <a:latin typeface="Times New Roman"/>
                <a:ea typeface="+mn-ea"/>
                <a:cs typeface="Times New Roman"/>
              </a:rPr>
              <a:t>ΜΙΚΡΟΣ ΒΑΘΜΟΣ ΣΥΝΔΕΣΗΣ</a:t>
            </a:r>
            <a:endParaRPr lang="el-GR" sz="3200" b="1" dirty="0">
              <a:solidFill>
                <a:srgbClr val="FF6600"/>
              </a:solidFill>
              <a:effectLst>
                <a:outerShdw blurRad="38100" dist="38100" dir="2700000" algn="tl">
                  <a:srgbClr val="000000"/>
                </a:outerShdw>
              </a:effectLst>
              <a:latin typeface="Times New Roman"/>
              <a:ea typeface="+mn-ea"/>
              <a:cs typeface="Times New Roman"/>
            </a:endParaRPr>
          </a:p>
        </p:txBody>
      </p:sp>
      <p:graphicFrame>
        <p:nvGraphicFramePr>
          <p:cNvPr id="6" name="Table 5"/>
          <p:cNvGraphicFramePr>
            <a:graphicFrameLocks noGrp="1"/>
          </p:cNvGraphicFramePr>
          <p:nvPr>
            <p:extLst>
              <p:ext uri="{D42A27DB-BD31-4B8C-83A1-F6EECF244321}">
                <p14:modId xmlns:p14="http://schemas.microsoft.com/office/powerpoint/2010/main" val="3264351896"/>
              </p:ext>
            </p:extLst>
          </p:nvPr>
        </p:nvGraphicFramePr>
        <p:xfrm>
          <a:off x="762000" y="5751678"/>
          <a:ext cx="8229600" cy="649122"/>
        </p:xfrm>
        <a:graphic>
          <a:graphicData uri="http://schemas.openxmlformats.org/drawingml/2006/table">
            <a:tbl>
              <a:tblPr firstRow="1" bandRow="1">
                <a:tableStyleId>{BDBED569-4797-4DF1-A0F4-6AAB3CD982D8}</a:tableStyleId>
              </a:tblPr>
              <a:tblGrid>
                <a:gridCol w="4114800"/>
                <a:gridCol w="4114800"/>
              </a:tblGrid>
              <a:tr h="649122">
                <a:tc>
                  <a:txBody>
                    <a:bodyPr/>
                    <a:lstStyle/>
                    <a:p>
                      <a:r>
                        <a:rPr lang="en-GB" sz="2400" b="1" dirty="0" err="1" smtClean="0">
                          <a:solidFill>
                            <a:srgbClr val="000090"/>
                          </a:solidFill>
                          <a:latin typeface="Times New Roman"/>
                          <a:cs typeface="Times New Roman"/>
                        </a:rPr>
                        <a:t>RotaV</a:t>
                      </a:r>
                      <a:endParaRPr lang="en-US" sz="2400" b="1" dirty="0">
                        <a:solidFill>
                          <a:srgbClr val="000090"/>
                        </a:solidFill>
                        <a:latin typeface="Times New Roman"/>
                        <a:cs typeface="Times New Roman"/>
                      </a:endParaRPr>
                    </a:p>
                  </a:txBody>
                  <a:tcPr/>
                </a:tc>
                <a:tc>
                  <a:txBody>
                    <a:bodyPr/>
                    <a:lstStyle/>
                    <a:p>
                      <a:r>
                        <a:rPr lang="el-GR" sz="2400" baseline="0" dirty="0" smtClean="0">
                          <a:solidFill>
                            <a:srgbClr val="000090"/>
                          </a:solidFill>
                          <a:latin typeface="Times New Roman"/>
                          <a:cs typeface="Times New Roman"/>
                        </a:rPr>
                        <a:t>Εγκολεασμός</a:t>
                      </a:r>
                      <a:endParaRPr lang="en-US" sz="2400" dirty="0">
                        <a:solidFill>
                          <a:srgbClr val="000090"/>
                        </a:solidFill>
                        <a:latin typeface="Times New Roman"/>
                        <a:cs typeface="Times New Roman"/>
                      </a:endParaRPr>
                    </a:p>
                  </a:txBody>
                  <a:tcPr/>
                </a:tc>
              </a:tr>
            </a:tbl>
          </a:graphicData>
        </a:graphic>
      </p:graphicFrame>
    </p:spTree>
    <p:extLst>
      <p:ext uri="{BB962C8B-B14F-4D97-AF65-F5344CB8AC3E}">
        <p14:creationId xmlns:p14="http://schemas.microsoft.com/office/powerpoint/2010/main" val="100374475"/>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85800" y="914400"/>
            <a:ext cx="8305800" cy="59436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FF6600"/>
              </a:buClr>
              <a:buNone/>
            </a:pPr>
            <a:r>
              <a:rPr lang="el-GR" sz="2800" dirty="0" smtClean="0">
                <a:solidFill>
                  <a:srgbClr val="000090"/>
                </a:solidFill>
                <a:latin typeface="Times New Roman" pitchFamily="18" charset="0"/>
                <a:cs typeface="Times New Roman" pitchFamily="18" charset="0"/>
              </a:rPr>
              <a:t>Η εισροή μεταναστών δημιουργεί νέα δεδομένα.</a:t>
            </a:r>
          </a:p>
          <a:p>
            <a:pPr marL="0" indent="0" algn="just">
              <a:buClr>
                <a:srgbClr val="FF6600"/>
              </a:buClr>
              <a:buNone/>
            </a:pPr>
            <a:endParaRPr lang="el-GR" sz="2800" dirty="0">
              <a:solidFill>
                <a:srgbClr val="000090"/>
              </a:solidFill>
              <a:latin typeface="Times New Roman" pitchFamily="18" charset="0"/>
              <a:cs typeface="Times New Roman" pitchFamily="18" charset="0"/>
            </a:endParaRPr>
          </a:p>
          <a:p>
            <a:pPr marL="0" indent="0" algn="just">
              <a:buClr>
                <a:srgbClr val="FF6600"/>
              </a:buClr>
              <a:buNone/>
            </a:pPr>
            <a:endParaRPr lang="el-GR" sz="2800" dirty="0" smtClean="0">
              <a:solidFill>
                <a:srgbClr val="000090"/>
              </a:solidFill>
              <a:latin typeface="Times New Roman" pitchFamily="18" charset="0"/>
              <a:cs typeface="Times New Roman" pitchFamily="18" charset="0"/>
            </a:endParaRPr>
          </a:p>
          <a:p>
            <a:pPr marL="0" indent="0" algn="just">
              <a:buClr>
                <a:srgbClr val="FF6600"/>
              </a:buClr>
              <a:buNone/>
            </a:pPr>
            <a:endParaRPr lang="el-GR" sz="2800" dirty="0">
              <a:solidFill>
                <a:srgbClr val="000090"/>
              </a:solidFill>
              <a:latin typeface="Times New Roman" pitchFamily="18" charset="0"/>
              <a:cs typeface="Times New Roman" pitchFamily="18" charset="0"/>
            </a:endParaRPr>
          </a:p>
          <a:p>
            <a:pPr marL="0" indent="0" algn="just">
              <a:buClr>
                <a:srgbClr val="FF6600"/>
              </a:buClr>
              <a:buNone/>
            </a:pPr>
            <a:endParaRPr lang="el-GR" sz="2800" dirty="0" smtClean="0">
              <a:solidFill>
                <a:srgbClr val="000090"/>
              </a:solidFill>
              <a:latin typeface="Times New Roman" pitchFamily="18" charset="0"/>
              <a:cs typeface="Times New Roman" pitchFamily="18" charset="0"/>
            </a:endParaRPr>
          </a:p>
          <a:p>
            <a:pPr marL="0" indent="0" algn="just">
              <a:buClr>
                <a:srgbClr val="FF6600"/>
              </a:buClr>
              <a:buNone/>
            </a:pPr>
            <a:endParaRPr lang="el-GR" sz="2800" dirty="0">
              <a:solidFill>
                <a:srgbClr val="000090"/>
              </a:solidFill>
              <a:latin typeface="Times New Roman" pitchFamily="18" charset="0"/>
              <a:cs typeface="Times New Roman" pitchFamily="18" charset="0"/>
            </a:endParaRPr>
          </a:p>
          <a:p>
            <a:pPr marL="0" indent="0" algn="just">
              <a:buClr>
                <a:srgbClr val="FF6600"/>
              </a:buClr>
              <a:buNone/>
            </a:pPr>
            <a:endParaRPr lang="el-GR" sz="2800" dirty="0" smtClean="0">
              <a:solidFill>
                <a:srgbClr val="000090"/>
              </a:solidFill>
              <a:latin typeface="Times New Roman" pitchFamily="18" charset="0"/>
              <a:cs typeface="Times New Roman" pitchFamily="18" charset="0"/>
            </a:endParaRPr>
          </a:p>
          <a:p>
            <a:pPr marL="0" indent="0" algn="just">
              <a:buClr>
                <a:srgbClr val="FF6600"/>
              </a:buClr>
              <a:buNone/>
            </a:pPr>
            <a:endParaRPr lang="el-GR" sz="2800" dirty="0">
              <a:solidFill>
                <a:srgbClr val="000090"/>
              </a:solidFill>
              <a:latin typeface="Times New Roman" pitchFamily="18" charset="0"/>
              <a:cs typeface="Times New Roman" pitchFamily="18" charset="0"/>
            </a:endParaRPr>
          </a:p>
          <a:p>
            <a:pPr marL="0" indent="0" algn="just">
              <a:buClr>
                <a:srgbClr val="FF6600"/>
              </a:buClr>
              <a:buNone/>
            </a:pPr>
            <a:endParaRPr lang="el-GR" sz="2800" dirty="0" smtClean="0">
              <a:solidFill>
                <a:srgbClr val="000090"/>
              </a:solidFill>
              <a:latin typeface="Times New Roman" pitchFamily="18" charset="0"/>
              <a:cs typeface="Times New Roman" pitchFamily="18" charset="0"/>
            </a:endParaRPr>
          </a:p>
          <a:p>
            <a:pPr marL="0" indent="0" algn="just">
              <a:buClr>
                <a:srgbClr val="FF6600"/>
              </a:buClr>
              <a:buNone/>
            </a:pPr>
            <a:endParaRPr lang="el-GR" sz="2800" dirty="0">
              <a:solidFill>
                <a:srgbClr val="000090"/>
              </a:solidFill>
              <a:latin typeface="Times New Roman" pitchFamily="18" charset="0"/>
              <a:cs typeface="Times New Roman" pitchFamily="18" charset="0"/>
            </a:endParaRPr>
          </a:p>
          <a:p>
            <a:pPr marL="0" indent="0" algn="just">
              <a:buClr>
                <a:srgbClr val="FF6600"/>
              </a:buClr>
              <a:buNone/>
            </a:pPr>
            <a:endParaRPr lang="el-GR" sz="2800" dirty="0" smtClean="0">
              <a:solidFill>
                <a:srgbClr val="000090"/>
              </a:solidFill>
              <a:latin typeface="Times New Roman" pitchFamily="18" charset="0"/>
              <a:cs typeface="Times New Roman" pitchFamily="18" charset="0"/>
            </a:endParaRPr>
          </a:p>
          <a:p>
            <a:pPr marL="0" indent="0" algn="just">
              <a:buClr>
                <a:srgbClr val="FF6600"/>
              </a:buClr>
              <a:buNone/>
            </a:pPr>
            <a:endParaRPr lang="el-GR" sz="2800" dirty="0">
              <a:solidFill>
                <a:srgbClr val="000090"/>
              </a:solidFill>
              <a:latin typeface="Times New Roman" pitchFamily="18" charset="0"/>
              <a:cs typeface="Times New Roman" pitchFamily="18" charset="0"/>
            </a:endParaRPr>
          </a:p>
          <a:p>
            <a:pPr marL="0" indent="0" algn="just">
              <a:lnSpc>
                <a:spcPct val="120000"/>
              </a:lnSpc>
              <a:buClr>
                <a:srgbClr val="FF6600"/>
              </a:buClr>
              <a:buNone/>
            </a:pPr>
            <a:endParaRPr lang="el-GR" sz="2800" dirty="0" smtClean="0">
              <a:solidFill>
                <a:srgbClr val="000090"/>
              </a:solidFill>
              <a:latin typeface="Times New Roman" pitchFamily="18" charset="0"/>
              <a:cs typeface="Times New Roman" pitchFamily="18" charset="0"/>
            </a:endParaRPr>
          </a:p>
          <a:p>
            <a:pPr marL="0" indent="0" algn="just">
              <a:lnSpc>
                <a:spcPct val="120000"/>
              </a:lnSpc>
              <a:buClr>
                <a:srgbClr val="FF6600"/>
              </a:buClr>
              <a:buNone/>
            </a:pPr>
            <a:r>
              <a:rPr lang="el-GR" sz="2800" dirty="0" smtClean="0">
                <a:solidFill>
                  <a:srgbClr val="000090"/>
                </a:solidFill>
                <a:latin typeface="Times New Roman" pitchFamily="18" charset="0"/>
                <a:cs typeface="Times New Roman" pitchFamily="18" charset="0"/>
              </a:rPr>
              <a:t>Τα εκατοντάδες βρέφη αποτελούν εν δυνάμει πηγή διασποράς νοσημάτων κι αιτία πρόκλησης επιδημίας. </a:t>
            </a:r>
            <a:endParaRPr lang="el-GR" sz="2800" dirty="0">
              <a:solidFill>
                <a:srgbClr val="000090"/>
              </a:solidFill>
              <a:latin typeface="Times New Roman" pitchFamily="18" charset="0"/>
              <a:cs typeface="Times New Roman" pitchFamily="18" charset="0"/>
            </a:endParaRPr>
          </a:p>
        </p:txBody>
      </p:sp>
      <p:sp>
        <p:nvSpPr>
          <p:cNvPr id="3" name="Rectangle 2"/>
          <p:cNvSpPr/>
          <p:nvPr/>
        </p:nvSpPr>
        <p:spPr>
          <a:xfrm>
            <a:off x="4479667" y="3244334"/>
            <a:ext cx="184666" cy="369332"/>
          </a:xfrm>
          <a:prstGeom prst="rect">
            <a:avLst/>
          </a:prstGeom>
        </p:spPr>
        <p:txBody>
          <a:bodyPr wrap="none">
            <a:spAutoFit/>
          </a:bodyPr>
          <a:lstStyle/>
          <a:p>
            <a:r>
              <a:rPr lang="en-US" dirty="0"/>
              <a:t> </a:t>
            </a:r>
          </a:p>
        </p:txBody>
      </p:sp>
      <p:sp>
        <p:nvSpPr>
          <p:cNvPr id="5" name="Rectangle 4"/>
          <p:cNvSpPr/>
          <p:nvPr/>
        </p:nvSpPr>
        <p:spPr>
          <a:xfrm>
            <a:off x="4479667" y="3244334"/>
            <a:ext cx="184666" cy="369332"/>
          </a:xfrm>
          <a:prstGeom prst="rect">
            <a:avLst/>
          </a:prstGeom>
        </p:spPr>
        <p:txBody>
          <a:bodyPr wrap="none">
            <a:spAutoFit/>
          </a:bodyPr>
          <a:lstStyle/>
          <a:p>
            <a:r>
              <a:rPr lang="en-US" dirty="0"/>
              <a:t> </a:t>
            </a:r>
          </a:p>
        </p:txBody>
      </p:sp>
      <p:sp>
        <p:nvSpPr>
          <p:cNvPr id="6" name="Rectangle 5"/>
          <p:cNvSpPr/>
          <p:nvPr/>
        </p:nvSpPr>
        <p:spPr>
          <a:xfrm>
            <a:off x="4479667" y="3290501"/>
            <a:ext cx="184666" cy="276999"/>
          </a:xfrm>
          <a:prstGeom prst="rect">
            <a:avLst/>
          </a:prstGeom>
        </p:spPr>
        <p:txBody>
          <a:bodyPr wrap="none">
            <a:spAutoFit/>
          </a:bodyPr>
          <a:lstStyle/>
          <a:p>
            <a:r>
              <a:rPr lang="en-US" baseline="30000" dirty="0"/>
              <a:t> </a:t>
            </a:r>
            <a:endParaRPr lang="en-US" dirty="0"/>
          </a:p>
        </p:txBody>
      </p:sp>
      <p:sp>
        <p:nvSpPr>
          <p:cNvPr id="7" name="Rectangle 6"/>
          <p:cNvSpPr/>
          <p:nvPr/>
        </p:nvSpPr>
        <p:spPr>
          <a:xfrm>
            <a:off x="4479667" y="3290501"/>
            <a:ext cx="184666" cy="276999"/>
          </a:xfrm>
          <a:prstGeom prst="rect">
            <a:avLst/>
          </a:prstGeom>
        </p:spPr>
        <p:txBody>
          <a:bodyPr wrap="none">
            <a:spAutoFit/>
          </a:bodyPr>
          <a:lstStyle/>
          <a:p>
            <a:r>
              <a:rPr lang="en-US" baseline="30000" dirty="0"/>
              <a:t> </a:t>
            </a:r>
            <a:endParaRPr lang="en-US" dirty="0"/>
          </a:p>
        </p:txBody>
      </p:sp>
      <p:pic>
        <p:nvPicPr>
          <p:cNvPr id="10" name="Content Placeholder 9" descr="METANASTES-A1.jpg"/>
          <p:cNvPicPr>
            <a:picLocks noGrp="1" noChangeAspect="1"/>
          </p:cNvPicPr>
          <p:nvPr>
            <p:ph idx="1"/>
          </p:nvPr>
        </p:nvPicPr>
        <p:blipFill>
          <a:blip r:embed="rId2" cstate="email">
            <a:extLst>
              <a:ext uri="{28A0092B-C50C-407E-A947-70E740481C1C}">
                <a14:useLocalDpi xmlns:a14="http://schemas.microsoft.com/office/drawing/2010/main" val="0"/>
              </a:ext>
            </a:extLst>
          </a:blip>
          <a:srcRect l="-4212" r="-4212"/>
          <a:stretch>
            <a:fillRect/>
          </a:stretch>
        </p:blipFill>
        <p:spPr>
          <a:xfrm>
            <a:off x="762000" y="1447800"/>
            <a:ext cx="8153400" cy="4191000"/>
          </a:xfrm>
        </p:spPr>
      </p:pic>
      <p:sp>
        <p:nvSpPr>
          <p:cNvPr id="9" name="Title 1"/>
          <p:cNvSpPr>
            <a:spLocks noGrp="1"/>
          </p:cNvSpPr>
          <p:nvPr>
            <p:ph type="title"/>
          </p:nvPr>
        </p:nvSpPr>
        <p:spPr>
          <a:xfrm>
            <a:off x="762000" y="0"/>
            <a:ext cx="8229600" cy="914400"/>
          </a:xfrm>
        </p:spPr>
        <p:txBody>
          <a:bodyPr>
            <a:normAutofit/>
          </a:bodyPr>
          <a:lstStyle/>
          <a:p>
            <a:pPr algn="ctr"/>
            <a:r>
              <a:rPr lang="el-GR" b="1" dirty="0">
                <a:solidFill>
                  <a:srgbClr val="FF6600"/>
                </a:solidFill>
                <a:effectLst>
                  <a:outerShdw blurRad="38100" dist="38100" dir="2700000" algn="tl">
                    <a:srgbClr val="000000"/>
                  </a:outerShdw>
                </a:effectLst>
                <a:latin typeface="Times New Roman"/>
                <a:cs typeface="Times New Roman"/>
              </a:rPr>
              <a:t>Η σύγχρονη πραγματικότητα</a:t>
            </a:r>
          </a:p>
        </p:txBody>
      </p:sp>
    </p:spTree>
    <p:extLst>
      <p:ext uri="{BB962C8B-B14F-4D97-AF65-F5344CB8AC3E}">
        <p14:creationId xmlns:p14="http://schemas.microsoft.com/office/powerpoint/2010/main" val="716695281"/>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990600"/>
          </a:xfrm>
        </p:spPr>
        <p:txBody>
          <a:bodyPr>
            <a:noAutofit/>
          </a:bodyPr>
          <a:lstStyle/>
          <a:p>
            <a:pPr algn="ctr"/>
            <a:r>
              <a:rPr lang="el-GR" sz="3200" b="1" dirty="0">
                <a:solidFill>
                  <a:srgbClr val="FF6600"/>
                </a:solidFill>
                <a:effectLst>
                  <a:outerShdw blurRad="38100" dist="38100" dir="2700000" algn="tl">
                    <a:srgbClr val="000000"/>
                  </a:outerShdw>
                </a:effectLst>
                <a:latin typeface="Times New Roman"/>
                <a:ea typeface="+mn-ea"/>
                <a:cs typeface="Times New Roman"/>
              </a:rPr>
              <a:t>ΑΠΟΡΡΙΨΗ της σύνδεσης ΣΟΒΑΡΩΝ ανεπιθύμητων ενεργειών με εμβόλια </a:t>
            </a:r>
          </a:p>
        </p:txBody>
      </p:sp>
      <p:sp>
        <p:nvSpPr>
          <p:cNvPr id="4" name="Content Placeholder 2"/>
          <p:cNvSpPr txBox="1">
            <a:spLocks/>
          </p:cNvSpPr>
          <p:nvPr/>
        </p:nvSpPr>
        <p:spPr>
          <a:xfrm>
            <a:off x="685800" y="914400"/>
            <a:ext cx="8305800" cy="47507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FF6600"/>
              </a:buClr>
              <a:buNone/>
            </a:pPr>
            <a:r>
              <a:rPr lang="el-GR" sz="2800" dirty="0" smtClean="0">
                <a:solidFill>
                  <a:srgbClr val="000090"/>
                </a:solidFill>
                <a:latin typeface="Times New Roman" pitchFamily="18" charset="0"/>
                <a:cs typeface="Times New Roman" pitchFamily="18" charset="0"/>
              </a:rPr>
              <a:t> </a:t>
            </a:r>
            <a:endParaRPr lang="el-GR" sz="2800" dirty="0">
              <a:solidFill>
                <a:srgbClr val="000090"/>
              </a:solidFill>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34671647"/>
              </p:ext>
            </p:extLst>
          </p:nvPr>
        </p:nvGraphicFramePr>
        <p:xfrm>
          <a:off x="762000" y="2057400"/>
          <a:ext cx="8229600" cy="3694279"/>
        </p:xfrm>
        <a:graphic>
          <a:graphicData uri="http://schemas.openxmlformats.org/drawingml/2006/table">
            <a:tbl>
              <a:tblPr firstRow="1" bandRow="1">
                <a:tableStyleId>{BDBED569-4797-4DF1-A0F4-6AAB3CD982D8}</a:tableStyleId>
              </a:tblPr>
              <a:tblGrid>
                <a:gridCol w="4114800"/>
                <a:gridCol w="4114800"/>
              </a:tblGrid>
              <a:tr h="832513">
                <a:tc>
                  <a:txBody>
                    <a:bodyPr/>
                    <a:lstStyle/>
                    <a:p>
                      <a:r>
                        <a:rPr lang="el-GR" sz="2800" dirty="0" smtClean="0">
                          <a:solidFill>
                            <a:srgbClr val="FF0000"/>
                          </a:solidFill>
                          <a:latin typeface="Times New Roman"/>
                          <a:cs typeface="Times New Roman"/>
                        </a:rPr>
                        <a:t>Εμβόλιο</a:t>
                      </a:r>
                      <a:endParaRPr lang="en-US" sz="2800" dirty="0">
                        <a:solidFill>
                          <a:srgbClr val="FF0000"/>
                        </a:solidFill>
                        <a:latin typeface="Times New Roman"/>
                        <a:cs typeface="Times New Roman"/>
                      </a:endParaRPr>
                    </a:p>
                  </a:txBody>
                  <a:tcPr/>
                </a:tc>
                <a:tc>
                  <a:txBody>
                    <a:bodyPr/>
                    <a:lstStyle/>
                    <a:p>
                      <a:r>
                        <a:rPr lang="el-GR" sz="2800" dirty="0" smtClean="0">
                          <a:solidFill>
                            <a:srgbClr val="FF0000"/>
                          </a:solidFill>
                          <a:latin typeface="Times New Roman"/>
                          <a:cs typeface="Times New Roman"/>
                        </a:rPr>
                        <a:t>Ανεπιθύμητες</a:t>
                      </a:r>
                      <a:r>
                        <a:rPr lang="el-GR" sz="2800" baseline="0" dirty="0" smtClean="0">
                          <a:solidFill>
                            <a:srgbClr val="FF0000"/>
                          </a:solidFill>
                          <a:latin typeface="Times New Roman"/>
                          <a:cs typeface="Times New Roman"/>
                        </a:rPr>
                        <a:t> ενέργειες</a:t>
                      </a:r>
                      <a:endParaRPr lang="en-US" sz="2800" dirty="0">
                        <a:solidFill>
                          <a:srgbClr val="FF0000"/>
                        </a:solidFill>
                        <a:latin typeface="Times New Roman"/>
                        <a:cs typeface="Times New Roman"/>
                      </a:endParaRPr>
                    </a:p>
                  </a:txBody>
                  <a:tcPr/>
                </a:tc>
              </a:tr>
              <a:tr h="953922">
                <a:tc>
                  <a:txBody>
                    <a:bodyPr/>
                    <a:lstStyle/>
                    <a:p>
                      <a:r>
                        <a:rPr lang="en-GB" sz="2400" b="1" dirty="0" smtClean="0">
                          <a:solidFill>
                            <a:srgbClr val="000090"/>
                          </a:solidFill>
                          <a:latin typeface="Times New Roman"/>
                          <a:cs typeface="Times New Roman"/>
                        </a:rPr>
                        <a:t>MMR</a:t>
                      </a:r>
                      <a:endParaRPr lang="en-US" sz="2400" b="1" dirty="0">
                        <a:solidFill>
                          <a:srgbClr val="000090"/>
                        </a:solidFill>
                        <a:latin typeface="Times New Roman"/>
                        <a:cs typeface="Times New Roman"/>
                      </a:endParaRPr>
                    </a:p>
                  </a:txBody>
                  <a:tcPr/>
                </a:tc>
                <a:tc>
                  <a:txBody>
                    <a:bodyPr/>
                    <a:lstStyle/>
                    <a:p>
                      <a:r>
                        <a:rPr lang="el-GR" sz="2400" baseline="0" dirty="0" smtClean="0">
                          <a:solidFill>
                            <a:srgbClr val="000090"/>
                          </a:solidFill>
                          <a:latin typeface="Times New Roman"/>
                          <a:cs typeface="Times New Roman"/>
                        </a:rPr>
                        <a:t>Αυτισμός, Σακχαρώδης Διαβήτης τύπου 1</a:t>
                      </a:r>
                      <a:endParaRPr lang="en-US" sz="2400" dirty="0">
                        <a:solidFill>
                          <a:srgbClr val="000090"/>
                        </a:solidFill>
                        <a:latin typeface="Times New Roman"/>
                        <a:cs typeface="Times New Roman"/>
                      </a:endParaRPr>
                    </a:p>
                  </a:txBody>
                  <a:tcPr/>
                </a:tc>
              </a:tr>
              <a:tr h="953922">
                <a:tc>
                  <a:txBody>
                    <a:bodyPr/>
                    <a:lstStyle/>
                    <a:p>
                      <a:r>
                        <a:rPr lang="el-GR" sz="2400" b="1" dirty="0" smtClean="0">
                          <a:solidFill>
                            <a:srgbClr val="000090"/>
                          </a:solidFill>
                          <a:latin typeface="Times New Roman"/>
                          <a:cs typeface="Times New Roman"/>
                        </a:rPr>
                        <a:t>Γρίππης</a:t>
                      </a:r>
                      <a:endParaRPr lang="en-US" sz="2400" b="1" dirty="0">
                        <a:solidFill>
                          <a:srgbClr val="000090"/>
                        </a:solidFill>
                        <a:latin typeface="Times New Roman"/>
                        <a:cs typeface="Times New Roman"/>
                      </a:endParaRPr>
                    </a:p>
                  </a:txBody>
                  <a:tcPr/>
                </a:tc>
                <a:tc>
                  <a:txBody>
                    <a:bodyPr/>
                    <a:lstStyle/>
                    <a:p>
                      <a:r>
                        <a:rPr lang="el-GR" sz="2400" dirty="0" smtClean="0">
                          <a:solidFill>
                            <a:srgbClr val="000090"/>
                          </a:solidFill>
                          <a:latin typeface="Times New Roman"/>
                          <a:cs typeface="Times New Roman"/>
                        </a:rPr>
                        <a:t>Πάρεση προσωπικού, άσθμα, οξέα επεισόδια αναπνευστικού</a:t>
                      </a:r>
                    </a:p>
                  </a:txBody>
                  <a:tcPr/>
                </a:tc>
              </a:tr>
              <a:tr h="953922">
                <a:tc>
                  <a:txBody>
                    <a:bodyPr/>
                    <a:lstStyle/>
                    <a:p>
                      <a:r>
                        <a:rPr lang="el-GR" sz="2400" b="1" dirty="0" smtClean="0">
                          <a:solidFill>
                            <a:srgbClr val="000090"/>
                          </a:solidFill>
                          <a:latin typeface="Times New Roman"/>
                          <a:cs typeface="Times New Roman"/>
                        </a:rPr>
                        <a:t>Η</a:t>
                      </a:r>
                      <a:r>
                        <a:rPr lang="en-GB" sz="2400" b="1" dirty="0" smtClean="0">
                          <a:solidFill>
                            <a:srgbClr val="000090"/>
                          </a:solidFill>
                          <a:latin typeface="Times New Roman"/>
                          <a:cs typeface="Times New Roman"/>
                        </a:rPr>
                        <a:t>BV</a:t>
                      </a:r>
                      <a:endParaRPr lang="en-US" sz="2400" b="1" dirty="0">
                        <a:solidFill>
                          <a:srgbClr val="000090"/>
                        </a:solidFill>
                        <a:latin typeface="Times New Roman"/>
                        <a:cs typeface="Times New Roman"/>
                      </a:endParaRPr>
                    </a:p>
                  </a:txBody>
                  <a:tcPr/>
                </a:tc>
                <a:tc>
                  <a:txBody>
                    <a:bodyPr/>
                    <a:lstStyle/>
                    <a:p>
                      <a:r>
                        <a:rPr lang="el-GR" sz="2400" dirty="0" smtClean="0">
                          <a:solidFill>
                            <a:srgbClr val="000090"/>
                          </a:solidFill>
                          <a:latin typeface="Times New Roman"/>
                          <a:cs typeface="Times New Roman"/>
                        </a:rPr>
                        <a:t>Πολλαπλή σκλήρυνση</a:t>
                      </a:r>
                    </a:p>
                  </a:txBody>
                  <a:tcPr/>
                </a:tc>
              </a:tr>
            </a:tbl>
          </a:graphicData>
        </a:graphic>
      </p:graphicFrame>
    </p:spTree>
    <p:extLst>
      <p:ext uri="{BB962C8B-B14F-4D97-AF65-F5344CB8AC3E}">
        <p14:creationId xmlns:p14="http://schemas.microsoft.com/office/powerpoint/2010/main" val="2909427969"/>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85800" y="990600"/>
            <a:ext cx="8305800" cy="5867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FF6600"/>
              </a:buClr>
              <a:buNone/>
            </a:pPr>
            <a:endParaRPr lang="en-GB" sz="4400" b="1" i="1" dirty="0">
              <a:solidFill>
                <a:srgbClr val="0000FF"/>
              </a:solidFill>
              <a:latin typeface="Times New Roman" pitchFamily="18" charset="0"/>
              <a:cs typeface="Times New Roman" pitchFamily="18" charset="0"/>
            </a:endParaRPr>
          </a:p>
          <a:p>
            <a:pPr marL="0" indent="0" algn="just">
              <a:buClr>
                <a:srgbClr val="FF6600"/>
              </a:buClr>
              <a:buNone/>
            </a:pPr>
            <a:endParaRPr lang="en-GB" sz="4400" b="1" i="1" dirty="0" smtClean="0">
              <a:solidFill>
                <a:srgbClr val="0000FF"/>
              </a:solidFill>
              <a:effectLst>
                <a:outerShdw blurRad="38100" dist="38100" dir="2700000" algn="tl">
                  <a:srgbClr val="000000"/>
                </a:outerShdw>
              </a:effectLst>
              <a:latin typeface="Times New Roman" pitchFamily="18" charset="0"/>
              <a:cs typeface="Times New Roman" pitchFamily="18" charset="0"/>
            </a:endParaRPr>
          </a:p>
          <a:p>
            <a:pPr marL="0" indent="0" algn="just">
              <a:buClr>
                <a:srgbClr val="FF6600"/>
              </a:buClr>
              <a:buNone/>
            </a:pPr>
            <a:endParaRPr lang="en-GB" sz="4400" b="1" i="1" dirty="0">
              <a:solidFill>
                <a:srgbClr val="0000FF"/>
              </a:solidFill>
              <a:effectLst>
                <a:outerShdw blurRad="38100" dist="38100" dir="2700000" algn="tl">
                  <a:srgbClr val="000000"/>
                </a:outerShdw>
              </a:effectLst>
              <a:latin typeface="Times New Roman" pitchFamily="18" charset="0"/>
              <a:cs typeface="Times New Roman" pitchFamily="18" charset="0"/>
            </a:endParaRPr>
          </a:p>
          <a:p>
            <a:pPr marL="0" indent="0" algn="just">
              <a:buClr>
                <a:srgbClr val="FF6600"/>
              </a:buClr>
              <a:buNone/>
            </a:pPr>
            <a:r>
              <a:rPr lang="el-GR" sz="4400" b="1" dirty="0" smtClean="0">
                <a:solidFill>
                  <a:srgbClr val="FF0000"/>
                </a:solidFill>
                <a:effectLst>
                  <a:outerShdw blurRad="38100" dist="38100" dir="2700000" algn="tl">
                    <a:srgbClr val="000000"/>
                  </a:outerShdw>
                </a:effectLst>
                <a:latin typeface="Times New Roman"/>
                <a:cs typeface="Times New Roman"/>
              </a:rPr>
              <a:t>Είναι ασφαλή τα εμβόλια που υπάρχουν?</a:t>
            </a:r>
            <a:r>
              <a:rPr lang="el-GR" sz="4400" b="1" dirty="0">
                <a:solidFill>
                  <a:srgbClr val="FF0000"/>
                </a:solidFill>
                <a:effectLst>
                  <a:outerShdw blurRad="38100" dist="38100" dir="2700000" algn="tl">
                    <a:srgbClr val="000000"/>
                  </a:outerShdw>
                </a:effectLst>
                <a:latin typeface="Times New Roman"/>
                <a:cs typeface="Times New Roman"/>
              </a:rPr>
              <a:t>?</a:t>
            </a:r>
            <a:r>
              <a:rPr lang="el-GR" sz="4400" b="1" dirty="0" smtClean="0">
                <a:solidFill>
                  <a:srgbClr val="FF0000"/>
                </a:solidFill>
                <a:effectLst>
                  <a:outerShdw blurRad="38100" dist="38100" dir="2700000" algn="tl">
                    <a:srgbClr val="000000"/>
                  </a:outerShdw>
                </a:effectLst>
                <a:latin typeface="Times New Roman"/>
                <a:cs typeface="Times New Roman"/>
              </a:rPr>
              <a:t>?</a:t>
            </a:r>
            <a:endParaRPr lang="el-GR" sz="4400" b="1" dirty="0">
              <a:solidFill>
                <a:srgbClr val="FF0000"/>
              </a:solidFill>
              <a:effectLst>
                <a:outerShdw blurRad="38100" dist="38100" dir="2700000" algn="tl">
                  <a:srgbClr val="000000"/>
                </a:outerShdw>
              </a:effectLst>
              <a:latin typeface="Times New Roman"/>
              <a:cs typeface="Times New Roman"/>
            </a:endParaRPr>
          </a:p>
          <a:p>
            <a:pPr marL="0" indent="0" algn="just">
              <a:buClr>
                <a:srgbClr val="FF6600"/>
              </a:buClr>
              <a:buNone/>
            </a:pPr>
            <a:endParaRPr lang="en-GB" sz="4400" b="1" i="1" dirty="0">
              <a:solidFill>
                <a:srgbClr val="FF6600"/>
              </a:solidFill>
              <a:effectLst>
                <a:outerShdw blurRad="38100" dist="38100" dir="2700000" algn="tl">
                  <a:srgbClr val="000000"/>
                </a:outerShdw>
              </a:effectLst>
              <a:latin typeface="Times New Roman"/>
              <a:cs typeface="Times New Roman"/>
            </a:endParaRPr>
          </a:p>
          <a:p>
            <a:pPr marL="0" indent="0" algn="just">
              <a:buClr>
                <a:srgbClr val="FF6600"/>
              </a:buClr>
              <a:buNone/>
            </a:pPr>
            <a:r>
              <a:rPr lang="el-GR" sz="4400" b="1" i="1" dirty="0" smtClean="0">
                <a:solidFill>
                  <a:srgbClr val="FF6600"/>
                </a:solidFill>
                <a:effectLst>
                  <a:outerShdw blurRad="38100" dist="38100" dir="2700000" algn="tl">
                    <a:srgbClr val="000000"/>
                  </a:outerShdw>
                </a:effectLst>
                <a:latin typeface="Times New Roman"/>
                <a:cs typeface="Times New Roman"/>
              </a:rPr>
              <a:t>                                   </a:t>
            </a:r>
            <a:r>
              <a:rPr lang="el-GR" sz="4400" b="1" i="1" dirty="0" smtClean="0">
                <a:solidFill>
                  <a:srgbClr val="000090"/>
                </a:solidFill>
                <a:effectLst>
                  <a:outerShdw blurRad="38100" dist="38100" dir="2700000" algn="tl">
                    <a:srgbClr val="000000"/>
                  </a:outerShdw>
                </a:effectLst>
                <a:latin typeface="Times New Roman"/>
                <a:cs typeface="Times New Roman"/>
              </a:rPr>
              <a:t>Ναι, είναι!</a:t>
            </a:r>
            <a:endParaRPr lang="el-GR" sz="4400" b="1" i="1" dirty="0">
              <a:solidFill>
                <a:srgbClr val="000090"/>
              </a:solidFill>
              <a:latin typeface="Times New Roman" pitchFamily="18" charset="0"/>
              <a:cs typeface="Times New Roman" pitchFamily="18" charset="0"/>
            </a:endParaRPr>
          </a:p>
        </p:txBody>
      </p:sp>
      <p:sp>
        <p:nvSpPr>
          <p:cNvPr id="2" name="Oval Callout 1"/>
          <p:cNvSpPr/>
          <p:nvPr/>
        </p:nvSpPr>
        <p:spPr>
          <a:xfrm>
            <a:off x="1371600" y="533400"/>
            <a:ext cx="7467600" cy="2590800"/>
          </a:xfrm>
          <a:prstGeom prst="wedgeEllipseCallout">
            <a:avLst/>
          </a:prstGeom>
          <a:gradFill flip="none" rotWithShape="1">
            <a:gsLst>
              <a:gs pos="0">
                <a:srgbClr val="009ED6"/>
              </a:gs>
              <a:gs pos="100000">
                <a:srgbClr val="FFFFFF"/>
              </a:gs>
            </a:gsLst>
            <a:path path="rect">
              <a:fillToRect l="100000" t="100000"/>
            </a:path>
            <a:tileRect r="-100000" b="-100000"/>
          </a:gradFill>
          <a:ln>
            <a:gradFill flip="none" rotWithShape="1">
              <a:gsLst>
                <a:gs pos="0">
                  <a:schemeClr val="tx1"/>
                </a:gs>
                <a:gs pos="100000">
                  <a:srgbClr val="FFFFFF"/>
                </a:gs>
              </a:gsLst>
              <a:path path="circle">
                <a:fillToRect l="100000" t="100000"/>
              </a:path>
              <a:tileRect r="-100000" b="-100000"/>
            </a:gradFill>
          </a:ln>
        </p:spPr>
        <p:style>
          <a:lnRef idx="1">
            <a:schemeClr val="accent1"/>
          </a:lnRef>
          <a:fillRef idx="3">
            <a:schemeClr val="accent1"/>
          </a:fillRef>
          <a:effectRef idx="2">
            <a:schemeClr val="accent1"/>
          </a:effectRef>
          <a:fontRef idx="minor">
            <a:schemeClr val="lt1"/>
          </a:fontRef>
        </p:style>
        <p:txBody>
          <a:bodyPr rtlCol="0" anchor="ctr"/>
          <a:lstStyle/>
          <a:p>
            <a:pPr algn="just">
              <a:buClr>
                <a:srgbClr val="009ED6"/>
              </a:buClr>
            </a:pPr>
            <a:r>
              <a:rPr lang="el-GR" sz="1600" b="1" dirty="0" smtClean="0">
                <a:solidFill>
                  <a:srgbClr val="000090"/>
                </a:solidFill>
                <a:latin typeface="Times New Roman"/>
                <a:cs typeface="Times New Roman"/>
              </a:rPr>
              <a:t>         Όταν </a:t>
            </a:r>
            <a:r>
              <a:rPr lang="el-GR" sz="1600" b="1" dirty="0">
                <a:solidFill>
                  <a:srgbClr val="000090"/>
                </a:solidFill>
                <a:latin typeface="Times New Roman"/>
                <a:cs typeface="Times New Roman"/>
              </a:rPr>
              <a:t>δε συνδέεται ή συνδέεται εξαιρετικά σπάνια με</a:t>
            </a:r>
            <a:r>
              <a:rPr lang="en-GB" sz="1600" b="1" dirty="0" smtClean="0">
                <a:solidFill>
                  <a:srgbClr val="000090"/>
                </a:solidFill>
                <a:latin typeface="Times New Roman"/>
                <a:cs typeface="Times New Roman"/>
              </a:rPr>
              <a:t>:</a:t>
            </a:r>
            <a:endParaRPr lang="en-GB" sz="1600" b="1" dirty="0">
              <a:solidFill>
                <a:srgbClr val="000090"/>
              </a:solidFill>
              <a:latin typeface="Times New Roman"/>
              <a:cs typeface="Times New Roman"/>
            </a:endParaRPr>
          </a:p>
          <a:p>
            <a:pPr marL="514350" indent="-514350" algn="just">
              <a:buClr>
                <a:srgbClr val="009ED6"/>
              </a:buClr>
              <a:buAutoNum type="arabicPeriod"/>
            </a:pPr>
            <a:r>
              <a:rPr lang="el-GR" sz="1600" dirty="0">
                <a:solidFill>
                  <a:srgbClr val="000090"/>
                </a:solidFill>
                <a:latin typeface="Times New Roman"/>
                <a:cs typeface="Times New Roman"/>
              </a:rPr>
              <a:t>Σοβαρές ανεπιθύμητες ενέργειες (αναφυλαξία, συγκοπή, πυρετικοί σπασμοί, εγκεφαλίτιδα κ.ά.).</a:t>
            </a:r>
          </a:p>
          <a:p>
            <a:pPr marL="514350" indent="-514350" algn="just">
              <a:buClr>
                <a:srgbClr val="009ED6"/>
              </a:buClr>
              <a:buAutoNum type="arabicPeriod"/>
            </a:pPr>
            <a:r>
              <a:rPr lang="el-GR" sz="1600" dirty="0">
                <a:solidFill>
                  <a:srgbClr val="000090"/>
                </a:solidFill>
                <a:latin typeface="Times New Roman"/>
                <a:cs typeface="Times New Roman"/>
              </a:rPr>
              <a:t>Αυτοάνοσα νοσήματα (ΣΕΛ, αγγειίτιδες, νευρολογικές εκδηλώσεις, θρομβοπενία, σακχαρώδης διαβήτης τύπου 1 κ.ά.).</a:t>
            </a:r>
          </a:p>
          <a:p>
            <a:pPr marL="514350" indent="-514350" algn="just">
              <a:buClr>
                <a:srgbClr val="009ED6"/>
              </a:buClr>
              <a:buAutoNum type="arabicPeriod"/>
            </a:pPr>
            <a:r>
              <a:rPr lang="el-GR" sz="1600" dirty="0">
                <a:solidFill>
                  <a:srgbClr val="000090"/>
                </a:solidFill>
                <a:latin typeface="Times New Roman"/>
                <a:cs typeface="Times New Roman"/>
              </a:rPr>
              <a:t>Άλλα νοσήματα (αυτισμός, παράλυση προσωπικού, άσθμα, λευχαιμία).</a:t>
            </a:r>
          </a:p>
        </p:txBody>
      </p:sp>
    </p:spTree>
    <p:extLst>
      <p:ext uri="{BB962C8B-B14F-4D97-AF65-F5344CB8AC3E}">
        <p14:creationId xmlns:p14="http://schemas.microsoft.com/office/powerpoint/2010/main" val="355009223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3" end="3"/>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077200" cy="990600"/>
          </a:xfrm>
        </p:spPr>
        <p:txBody>
          <a:bodyPr>
            <a:normAutofit fontScale="90000"/>
          </a:bodyPr>
          <a:lstStyle/>
          <a:p>
            <a:pPr algn="ctr"/>
            <a:r>
              <a:rPr lang="el-GR" sz="4000" b="1"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ΠΡΟΣΕΓΓΙΣΗ ΓΟΝΕΩΝ ΠΟΥ ΑΜΦΙΣΒΗΤΟΥΝ ΤΑ ΕΜΒΟΛΙΑ</a:t>
            </a:r>
            <a:endParaRPr lang="el-GR" sz="4000" dirty="0">
              <a:effectLst>
                <a:outerShdw blurRad="38100" dist="38100" dir="2700000" algn="tl">
                  <a:srgbClr val="000000">
                    <a:alpha val="43137"/>
                  </a:srgbClr>
                </a:outerShdw>
              </a:effectLst>
            </a:endParaRPr>
          </a:p>
        </p:txBody>
      </p:sp>
      <p:sp>
        <p:nvSpPr>
          <p:cNvPr id="4" name="Content Placeholder 2"/>
          <p:cNvSpPr txBox="1">
            <a:spLocks/>
          </p:cNvSpPr>
          <p:nvPr/>
        </p:nvSpPr>
        <p:spPr>
          <a:xfrm>
            <a:off x="685800" y="1143000"/>
            <a:ext cx="8305800" cy="5867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Clr>
                <a:srgbClr val="FF6600"/>
              </a:buClr>
              <a:buNone/>
            </a:pPr>
            <a:r>
              <a:rPr lang="el-GR" sz="2800" b="1" dirty="0" smtClean="0">
                <a:solidFill>
                  <a:srgbClr val="009ED6"/>
                </a:solidFill>
                <a:latin typeface="Times New Roman" pitchFamily="18" charset="0"/>
                <a:cs typeface="Times New Roman" pitchFamily="18" charset="0"/>
              </a:rPr>
              <a:t>1. </a:t>
            </a:r>
            <a:r>
              <a:rPr lang="el-GR" sz="2800" b="1" dirty="0" smtClean="0">
                <a:solidFill>
                  <a:srgbClr val="000090"/>
                </a:solidFill>
                <a:latin typeface="Times New Roman" pitchFamily="18" charset="0"/>
                <a:cs typeface="Times New Roman" pitchFamily="18" charset="0"/>
              </a:rPr>
              <a:t>Κ α τ α ν ό η σ η </a:t>
            </a:r>
            <a:r>
              <a:rPr lang="el-GR" sz="2800" dirty="0" smtClean="0">
                <a:solidFill>
                  <a:srgbClr val="000090"/>
                </a:solidFill>
                <a:latin typeface="Times New Roman" pitchFamily="18" charset="0"/>
                <a:cs typeface="Times New Roman" pitchFamily="18" charset="0"/>
              </a:rPr>
              <a:t>των ανησυχιών των γονέων</a:t>
            </a:r>
            <a:r>
              <a:rPr lang="en-GB" sz="2800" dirty="0" smtClean="0">
                <a:solidFill>
                  <a:srgbClr val="000090"/>
                </a:solidFill>
                <a:latin typeface="Times New Roman" pitchFamily="18" charset="0"/>
                <a:cs typeface="Times New Roman" pitchFamily="18" charset="0"/>
              </a:rPr>
              <a:t>, </a:t>
            </a:r>
            <a:r>
              <a:rPr lang="el-GR" sz="2800" dirty="0" smtClean="0">
                <a:solidFill>
                  <a:srgbClr val="000090"/>
                </a:solidFill>
                <a:latin typeface="Times New Roman" pitchFamily="18" charset="0"/>
                <a:cs typeface="Times New Roman" pitchFamily="18" charset="0"/>
              </a:rPr>
              <a:t>χωρίς </a:t>
            </a:r>
            <a:r>
              <a:rPr lang="el-GR" sz="2800" b="1" dirty="0" smtClean="0">
                <a:solidFill>
                  <a:srgbClr val="000090"/>
                </a:solidFill>
                <a:latin typeface="Times New Roman" pitchFamily="18" charset="0"/>
                <a:cs typeface="Times New Roman" pitchFamily="18" charset="0"/>
              </a:rPr>
              <a:t>επικριτική στάση.  </a:t>
            </a:r>
            <a:endParaRPr lang="en-GB" sz="2800" b="1" dirty="0">
              <a:solidFill>
                <a:srgbClr val="000090"/>
              </a:solidFill>
              <a:latin typeface="Times New Roman" pitchFamily="18" charset="0"/>
              <a:cs typeface="Times New Roman" pitchFamily="18" charset="0"/>
            </a:endParaRPr>
          </a:p>
          <a:p>
            <a:pPr marL="0" indent="0" algn="just">
              <a:lnSpc>
                <a:spcPct val="60000"/>
              </a:lnSpc>
              <a:buClr>
                <a:srgbClr val="FF6600"/>
              </a:buClr>
              <a:buNone/>
            </a:pPr>
            <a:endParaRPr lang="el-GR" sz="2800" b="1" dirty="0" smtClean="0">
              <a:solidFill>
                <a:srgbClr val="000090"/>
              </a:solidFill>
              <a:latin typeface="Times New Roman" pitchFamily="18" charset="0"/>
              <a:cs typeface="Times New Roman" pitchFamily="18" charset="0"/>
            </a:endParaRPr>
          </a:p>
          <a:p>
            <a:pPr marL="0" indent="0" algn="just">
              <a:lnSpc>
                <a:spcPct val="120000"/>
              </a:lnSpc>
              <a:buClr>
                <a:srgbClr val="FF6600"/>
              </a:buClr>
              <a:buNone/>
            </a:pPr>
            <a:r>
              <a:rPr lang="el-GR" sz="2800" b="1" dirty="0" smtClean="0">
                <a:solidFill>
                  <a:srgbClr val="009ED6"/>
                </a:solidFill>
                <a:latin typeface="Times New Roman" pitchFamily="18" charset="0"/>
                <a:cs typeface="Times New Roman" pitchFamily="18" charset="0"/>
              </a:rPr>
              <a:t>2. </a:t>
            </a:r>
            <a:r>
              <a:rPr lang="el-GR" sz="2800" dirty="0" smtClean="0">
                <a:solidFill>
                  <a:srgbClr val="000090"/>
                </a:solidFill>
                <a:latin typeface="Times New Roman" pitchFamily="18" charset="0"/>
                <a:cs typeface="Times New Roman" pitchFamily="18" charset="0"/>
              </a:rPr>
              <a:t>Τεκμηρίωση με σαφήνεια οφέλους-κινδύνων (χωρίς βιασύνη-προχειρότητα). </a:t>
            </a:r>
          </a:p>
          <a:p>
            <a:pPr marL="0" indent="0" algn="ctr">
              <a:buClr>
                <a:srgbClr val="FF6600"/>
              </a:buClr>
              <a:buNone/>
            </a:pPr>
            <a:r>
              <a:rPr lang="el-GR" sz="2800" b="1" i="1" dirty="0">
                <a:solidFill>
                  <a:srgbClr val="000090"/>
                </a:solidFill>
                <a:latin typeface="Times New Roman" pitchFamily="18" charset="0"/>
                <a:cs typeface="Times New Roman" pitchFamily="18" charset="0"/>
              </a:rPr>
              <a:t> </a:t>
            </a:r>
            <a:r>
              <a:rPr lang="el-GR" sz="2800" b="1" i="1" dirty="0" smtClean="0">
                <a:solidFill>
                  <a:srgbClr val="000090"/>
                </a:solidFill>
                <a:latin typeface="Times New Roman" pitchFamily="18" charset="0"/>
                <a:cs typeface="Times New Roman" pitchFamily="18" charset="0"/>
              </a:rPr>
              <a:t>     </a:t>
            </a:r>
            <a:r>
              <a:rPr lang="el-GR" sz="2800" b="1" i="1" dirty="0" smtClean="0">
                <a:solidFill>
                  <a:srgbClr val="FF0000"/>
                </a:solidFill>
                <a:latin typeface="Times New Roman" pitchFamily="18" charset="0"/>
                <a:cs typeface="Times New Roman" pitchFamily="18" charset="0"/>
              </a:rPr>
              <a:t>Καλή ενημέρωση</a:t>
            </a:r>
            <a:r>
              <a:rPr lang="en-GB" sz="2800" b="1" i="1" dirty="0" smtClean="0">
                <a:solidFill>
                  <a:srgbClr val="FF0000"/>
                </a:solidFill>
                <a:latin typeface="Times New Roman" pitchFamily="18" charset="0"/>
                <a:cs typeface="Times New Roman" pitchFamily="18" charset="0"/>
              </a:rPr>
              <a:t> </a:t>
            </a:r>
            <a:r>
              <a:rPr lang="el-GR" sz="2800" b="1" i="1" dirty="0" smtClean="0">
                <a:solidFill>
                  <a:srgbClr val="FF0000"/>
                </a:solidFill>
                <a:latin typeface="Times New Roman" pitchFamily="18" charset="0"/>
                <a:cs typeface="Times New Roman" pitchFamily="18" charset="0"/>
              </a:rPr>
              <a:t>του Παιδιάτρου!</a:t>
            </a:r>
          </a:p>
          <a:p>
            <a:pPr marL="514350" indent="-514350" algn="just">
              <a:buClr>
                <a:srgbClr val="FF6600"/>
              </a:buClr>
              <a:buAutoNum type="arabicPeriod"/>
            </a:pPr>
            <a:endParaRPr lang="el-GR" sz="2800" dirty="0">
              <a:solidFill>
                <a:srgbClr val="000090"/>
              </a:solidFill>
              <a:latin typeface="Times New Roman" pitchFamily="18" charset="0"/>
              <a:cs typeface="Times New Roman" pitchFamily="18" charset="0"/>
            </a:endParaRPr>
          </a:p>
          <a:p>
            <a:pPr marL="514350" indent="-514350" algn="just">
              <a:buClr>
                <a:srgbClr val="FF6600"/>
              </a:buClr>
              <a:buAutoNum type="arabicPeriod"/>
            </a:pPr>
            <a:endParaRPr lang="el-GR" sz="2800" b="1" dirty="0" smtClean="0">
              <a:solidFill>
                <a:srgbClr val="000090"/>
              </a:solidFill>
              <a:latin typeface="Times New Roman" pitchFamily="18" charset="0"/>
              <a:cs typeface="Times New Roman" pitchFamily="18" charset="0"/>
            </a:endParaRPr>
          </a:p>
          <a:p>
            <a:pPr marL="514350" indent="-514350" algn="just">
              <a:buClr>
                <a:srgbClr val="FF6600"/>
              </a:buClr>
              <a:buAutoNum type="arabicPeriod"/>
            </a:pPr>
            <a:endParaRPr lang="el-GR" sz="2800" b="1" dirty="0">
              <a:solidFill>
                <a:srgbClr val="000090"/>
              </a:solidFill>
              <a:latin typeface="Times New Roman" pitchFamily="18" charset="0"/>
              <a:cs typeface="Times New Roman" pitchFamily="18" charset="0"/>
            </a:endParaRPr>
          </a:p>
          <a:p>
            <a:pPr marL="0" indent="0" algn="just">
              <a:buClr>
                <a:srgbClr val="FF6600"/>
              </a:buClr>
              <a:buNone/>
            </a:pPr>
            <a:endParaRPr lang="el-GR" sz="2800" b="1" dirty="0" smtClean="0">
              <a:solidFill>
                <a:srgbClr val="000090"/>
              </a:solidFill>
              <a:latin typeface="Times New Roman" pitchFamily="18" charset="0"/>
              <a:cs typeface="Times New Roman" pitchFamily="18" charset="0"/>
            </a:endParaRPr>
          </a:p>
          <a:p>
            <a:pPr marL="0" indent="0" algn="just">
              <a:lnSpc>
                <a:spcPct val="120000"/>
              </a:lnSpc>
              <a:buClr>
                <a:srgbClr val="FF6600"/>
              </a:buClr>
              <a:buNone/>
            </a:pPr>
            <a:r>
              <a:rPr lang="el-GR" sz="2800" b="1" dirty="0" smtClean="0">
                <a:solidFill>
                  <a:srgbClr val="009ED6"/>
                </a:solidFill>
                <a:latin typeface="Times New Roman" pitchFamily="18" charset="0"/>
                <a:cs typeface="Times New Roman" pitchFamily="18" charset="0"/>
              </a:rPr>
              <a:t>3. </a:t>
            </a:r>
            <a:r>
              <a:rPr lang="el-GR" sz="2800" dirty="0" smtClean="0">
                <a:solidFill>
                  <a:srgbClr val="000090"/>
                </a:solidFill>
                <a:latin typeface="Times New Roman" pitchFamily="18" charset="0"/>
                <a:cs typeface="Times New Roman" pitchFamily="18" charset="0"/>
              </a:rPr>
              <a:t>Παραδοχή ότι τα εμβόλια μπορεί να έχουν σπάνια ανεπιθύμητες ενέργειες (ποιες??). </a:t>
            </a:r>
            <a:r>
              <a:rPr lang="el-GR" sz="3000" b="1" i="1" dirty="0">
                <a:solidFill>
                  <a:srgbClr val="009ED6"/>
                </a:solidFill>
                <a:effectLst>
                  <a:outerShdw blurRad="38100" dist="38100" dir="2700000" algn="tl">
                    <a:srgbClr val="000000"/>
                  </a:outerShdw>
                </a:effectLst>
                <a:latin typeface="Times New Roman"/>
                <a:cs typeface="Times New Roman"/>
              </a:rPr>
              <a:t>Επισήμανση ότι υπάρχει διαφορά συχνότητας μιας ανεπιθύμητης ενέργειας μεταξύ λοίμωξης κι εμβολίου</a:t>
            </a:r>
            <a:r>
              <a:rPr lang="el-GR" sz="2800" b="1" dirty="0" smtClean="0">
                <a:solidFill>
                  <a:srgbClr val="000090"/>
                </a:solidFill>
                <a:latin typeface="Times New Roman" pitchFamily="18" charset="0"/>
                <a:cs typeface="Times New Roman" pitchFamily="18" charset="0"/>
              </a:rPr>
              <a:t> </a:t>
            </a:r>
            <a:r>
              <a:rPr lang="el-GR" sz="2800" dirty="0" smtClean="0">
                <a:solidFill>
                  <a:srgbClr val="000090"/>
                </a:solidFill>
                <a:latin typeface="Times New Roman" pitchFamily="18" charset="0"/>
                <a:cs typeface="Times New Roman" pitchFamily="18" charset="0"/>
              </a:rPr>
              <a:t>(π.χ. ιλαρά).</a:t>
            </a:r>
          </a:p>
          <a:p>
            <a:pPr marL="514350" indent="-514350" algn="just">
              <a:buClr>
                <a:srgbClr val="FF6600"/>
              </a:buClr>
              <a:buAutoNum type="arabicPeriod"/>
            </a:pPr>
            <a:endParaRPr lang="el-GR" sz="2800" dirty="0" smtClean="0">
              <a:solidFill>
                <a:srgbClr val="000090"/>
              </a:solidFill>
              <a:latin typeface="Times New Roman" pitchFamily="18" charset="0"/>
              <a:cs typeface="Times New Roman" pitchFamily="18" charset="0"/>
            </a:endParaRPr>
          </a:p>
          <a:p>
            <a:pPr marL="514350" indent="-514350" algn="just">
              <a:buClr>
                <a:srgbClr val="FF6600"/>
              </a:buClr>
              <a:buAutoNum type="arabicPeriod"/>
            </a:pPr>
            <a:endParaRPr lang="el-GR" sz="2800" dirty="0">
              <a:solidFill>
                <a:srgbClr val="000090"/>
              </a:solidFill>
              <a:latin typeface="Times New Roman" pitchFamily="18" charset="0"/>
              <a:cs typeface="Times New Roman" pitchFamily="18" charset="0"/>
            </a:endParaRPr>
          </a:p>
        </p:txBody>
      </p:sp>
      <p:pic>
        <p:nvPicPr>
          <p:cNvPr id="5" name="Content Placeholder 4" descr="vaccines-do-not-cause-autism-and-parents-should-follow-vaccine-schedule-their-childs-health.pn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2966199" y="3581400"/>
            <a:ext cx="3282201" cy="1600200"/>
          </a:xfrm>
        </p:spPr>
      </p:pic>
    </p:spTree>
    <p:extLst>
      <p:ext uri="{BB962C8B-B14F-4D97-AF65-F5344CB8AC3E}">
        <p14:creationId xmlns:p14="http://schemas.microsoft.com/office/powerpoint/2010/main" val="227117413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077200" cy="990600"/>
          </a:xfrm>
        </p:spPr>
        <p:txBody>
          <a:bodyPr>
            <a:normAutofit fontScale="90000"/>
          </a:bodyPr>
          <a:lstStyle/>
          <a:p>
            <a:pPr algn="ctr"/>
            <a:r>
              <a:rPr lang="el-GR" sz="4000" b="1"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ΠΡΟΣΕΓΓΙΣΗ ΓΟΝΕΩΝ ΠΟΥ ΑΜΦΙΣΒΗΤΟΥΝ ΤΑ ΕΜΒΟΛΙΑ</a:t>
            </a:r>
            <a:endParaRPr lang="el-GR" sz="4000" dirty="0">
              <a:effectLst>
                <a:outerShdw blurRad="38100" dist="38100" dir="2700000" algn="tl">
                  <a:srgbClr val="000000">
                    <a:alpha val="43137"/>
                  </a:srgbClr>
                </a:outerShdw>
              </a:effectLst>
            </a:endParaRPr>
          </a:p>
        </p:txBody>
      </p:sp>
      <p:sp>
        <p:nvSpPr>
          <p:cNvPr id="4" name="Content Placeholder 2"/>
          <p:cNvSpPr txBox="1">
            <a:spLocks/>
          </p:cNvSpPr>
          <p:nvPr/>
        </p:nvSpPr>
        <p:spPr>
          <a:xfrm>
            <a:off x="685800" y="1524000"/>
            <a:ext cx="82296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FF6600"/>
              </a:buClr>
              <a:buBlip>
                <a:blip r:embed="rId2"/>
              </a:buBlip>
            </a:pPr>
            <a:r>
              <a:rPr lang="el-GR" sz="2800" dirty="0" smtClean="0">
                <a:solidFill>
                  <a:srgbClr val="000090"/>
                </a:solidFill>
                <a:latin typeface="Times New Roman" pitchFamily="18" charset="0"/>
                <a:cs typeface="Times New Roman" pitchFamily="18" charset="0"/>
              </a:rPr>
              <a:t>Είναι σημαντικό να μεταφέρεται στους γονείς το μήνυμα ότι η απόφαση για εμβολιασμό ή μη είναι </a:t>
            </a:r>
            <a:r>
              <a:rPr lang="el-GR" sz="2800" b="1" dirty="0" smtClean="0">
                <a:solidFill>
                  <a:srgbClr val="FF0000"/>
                </a:solidFill>
                <a:latin typeface="Times New Roman" pitchFamily="18" charset="0"/>
                <a:cs typeface="Times New Roman" pitchFamily="18" charset="0"/>
              </a:rPr>
              <a:t>τεράστια ευθύνη </a:t>
            </a:r>
            <a:r>
              <a:rPr lang="el-GR" sz="2800" dirty="0" smtClean="0">
                <a:solidFill>
                  <a:srgbClr val="000090"/>
                </a:solidFill>
                <a:latin typeface="Times New Roman" pitchFamily="18" charset="0"/>
                <a:cs typeface="Times New Roman" pitchFamily="18" charset="0"/>
              </a:rPr>
              <a:t>απέναντι στο κάθε </a:t>
            </a:r>
            <a:r>
              <a:rPr lang="el-GR" sz="2800" b="1" dirty="0" smtClean="0">
                <a:solidFill>
                  <a:srgbClr val="FF0000"/>
                </a:solidFill>
                <a:latin typeface="Times New Roman" pitchFamily="18" charset="0"/>
                <a:cs typeface="Times New Roman" pitchFamily="18" charset="0"/>
              </a:rPr>
              <a:t>παιδί</a:t>
            </a:r>
            <a:r>
              <a:rPr lang="el-GR" sz="2800" dirty="0" smtClean="0">
                <a:solidFill>
                  <a:srgbClr val="000090"/>
                </a:solidFill>
                <a:latin typeface="Times New Roman" pitchFamily="18" charset="0"/>
                <a:cs typeface="Times New Roman" pitchFamily="18" charset="0"/>
              </a:rPr>
              <a:t>, αλλά και την </a:t>
            </a:r>
            <a:r>
              <a:rPr lang="el-GR" sz="2800" b="1" dirty="0" smtClean="0">
                <a:solidFill>
                  <a:srgbClr val="FF0000"/>
                </a:solidFill>
                <a:latin typeface="Times New Roman" pitchFamily="18" charset="0"/>
                <a:cs typeface="Times New Roman" pitchFamily="18" charset="0"/>
              </a:rPr>
              <a:t>κοινωνία</a:t>
            </a:r>
            <a:r>
              <a:rPr lang="el-GR" sz="2800" dirty="0" smtClean="0">
                <a:solidFill>
                  <a:srgbClr val="000090"/>
                </a:solidFill>
                <a:latin typeface="Times New Roman" pitchFamily="18" charset="0"/>
                <a:cs typeface="Times New Roman" pitchFamily="18" charset="0"/>
              </a:rPr>
              <a:t>. </a:t>
            </a:r>
          </a:p>
          <a:p>
            <a:pPr marL="0" indent="0" algn="just">
              <a:buClr>
                <a:srgbClr val="FF6600"/>
              </a:buClr>
              <a:buNone/>
            </a:pPr>
            <a:endParaRPr lang="el-GR" sz="2800" dirty="0" smtClean="0">
              <a:solidFill>
                <a:srgbClr val="000090"/>
              </a:solidFill>
              <a:latin typeface="Times New Roman" pitchFamily="18" charset="0"/>
              <a:cs typeface="Times New Roman" pitchFamily="18" charset="0"/>
            </a:endParaRPr>
          </a:p>
          <a:p>
            <a:pPr marL="0" indent="0" algn="just">
              <a:buClr>
                <a:srgbClr val="FF6600"/>
              </a:buClr>
              <a:buNone/>
            </a:pPr>
            <a:endParaRPr lang="el-GR" sz="2800" dirty="0">
              <a:solidFill>
                <a:srgbClr val="000090"/>
              </a:solidFill>
              <a:latin typeface="Times New Roman" pitchFamily="18" charset="0"/>
              <a:cs typeface="Times New Roman" pitchFamily="18" charset="0"/>
            </a:endParaRPr>
          </a:p>
          <a:p>
            <a:pPr algn="just">
              <a:buClr>
                <a:srgbClr val="FF6600"/>
              </a:buClr>
              <a:buBlip>
                <a:blip r:embed="rId2"/>
              </a:buBlip>
            </a:pPr>
            <a:r>
              <a:rPr lang="el-GR" sz="2800" dirty="0" smtClean="0">
                <a:solidFill>
                  <a:srgbClr val="000090"/>
                </a:solidFill>
                <a:latin typeface="Times New Roman" pitchFamily="18" charset="0"/>
                <a:cs typeface="Times New Roman" pitchFamily="18" charset="0"/>
              </a:rPr>
              <a:t>Η τελική </a:t>
            </a:r>
            <a:r>
              <a:rPr lang="el-GR" sz="2800" b="1" dirty="0" smtClean="0">
                <a:solidFill>
                  <a:srgbClr val="FF0000"/>
                </a:solidFill>
                <a:latin typeface="Times New Roman" pitchFamily="18" charset="0"/>
                <a:cs typeface="Times New Roman" pitchFamily="18" charset="0"/>
              </a:rPr>
              <a:t>γνώμη</a:t>
            </a:r>
            <a:r>
              <a:rPr lang="el-GR" sz="2800" dirty="0" smtClean="0">
                <a:solidFill>
                  <a:srgbClr val="000090"/>
                </a:solidFill>
                <a:latin typeface="Times New Roman" pitchFamily="18" charset="0"/>
                <a:cs typeface="Times New Roman" pitchFamily="18" charset="0"/>
              </a:rPr>
              <a:t> πρέπει να βασίζεται σε </a:t>
            </a:r>
            <a:r>
              <a:rPr lang="el-GR" sz="2800" b="1" dirty="0" smtClean="0">
                <a:solidFill>
                  <a:srgbClr val="FF0000"/>
                </a:solidFill>
                <a:latin typeface="Times New Roman" pitchFamily="18" charset="0"/>
                <a:cs typeface="Times New Roman" pitchFamily="18" charset="0"/>
              </a:rPr>
              <a:t>γνώση</a:t>
            </a:r>
            <a:r>
              <a:rPr lang="el-GR" sz="2800" dirty="0" smtClean="0">
                <a:solidFill>
                  <a:srgbClr val="000090"/>
                </a:solidFill>
                <a:latin typeface="Times New Roman" pitchFamily="18" charset="0"/>
                <a:cs typeface="Times New Roman" pitchFamily="18" charset="0"/>
              </a:rPr>
              <a:t>.</a:t>
            </a:r>
          </a:p>
          <a:p>
            <a:pPr marL="0" indent="0" algn="just">
              <a:buClr>
                <a:srgbClr val="FF6600"/>
              </a:buClr>
              <a:buNone/>
            </a:pPr>
            <a:endParaRPr lang="el-GR" sz="2800" dirty="0">
              <a:solidFill>
                <a:srgbClr val="000090"/>
              </a:solidFill>
              <a:latin typeface="Times New Roman" pitchFamily="18" charset="0"/>
              <a:cs typeface="Times New Roman" pitchFamily="18" charset="0"/>
            </a:endParaRPr>
          </a:p>
        </p:txBody>
      </p:sp>
    </p:spTree>
    <p:extLst>
      <p:ext uri="{BB962C8B-B14F-4D97-AF65-F5344CB8AC3E}">
        <p14:creationId xmlns:p14="http://schemas.microsoft.com/office/powerpoint/2010/main" val="2275697678"/>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077200" cy="990600"/>
          </a:xfrm>
        </p:spPr>
        <p:txBody>
          <a:bodyPr>
            <a:normAutofit/>
          </a:bodyPr>
          <a:lstStyle/>
          <a:p>
            <a:pPr algn="ctr"/>
            <a:r>
              <a:rPr lang="el-GR" sz="4000" b="1"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Ας υπενθυμίζουμε...</a:t>
            </a:r>
            <a:endParaRPr lang="el-GR" sz="4000" dirty="0">
              <a:effectLst>
                <a:outerShdw blurRad="38100" dist="38100" dir="2700000" algn="tl">
                  <a:srgbClr val="000000">
                    <a:alpha val="43137"/>
                  </a:srgbClr>
                </a:outerShdw>
              </a:effectLst>
            </a:endParaRPr>
          </a:p>
        </p:txBody>
      </p:sp>
      <p:sp>
        <p:nvSpPr>
          <p:cNvPr id="4" name="Content Placeholder 2"/>
          <p:cNvSpPr txBox="1">
            <a:spLocks/>
          </p:cNvSpPr>
          <p:nvPr/>
        </p:nvSpPr>
        <p:spPr>
          <a:xfrm>
            <a:off x="685800" y="914400"/>
            <a:ext cx="8305800" cy="5943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FF6600"/>
              </a:buClr>
              <a:buNone/>
            </a:pPr>
            <a:r>
              <a:rPr lang="en-GB" sz="2800" b="1" dirty="0" smtClean="0">
                <a:solidFill>
                  <a:srgbClr val="000090"/>
                </a:solidFill>
                <a:latin typeface="Times New Roman" pitchFamily="18" charset="0"/>
                <a:cs typeface="Times New Roman" pitchFamily="18" charset="0"/>
              </a:rPr>
              <a:t>Highlighting consensus among medical scientists increases public support for vaccines: evidence from a randomized experiment.</a:t>
            </a:r>
          </a:p>
          <a:p>
            <a:pPr marL="0" indent="0" algn="just">
              <a:buClr>
                <a:srgbClr val="FF6600"/>
              </a:buClr>
              <a:buNone/>
            </a:pPr>
            <a:r>
              <a:rPr lang="en-GB" sz="2400" i="1" dirty="0" smtClean="0">
                <a:solidFill>
                  <a:srgbClr val="FF6600"/>
                </a:solidFill>
                <a:latin typeface="Times New Roman" pitchFamily="18" charset="0"/>
                <a:cs typeface="Times New Roman" pitchFamily="18" charset="0"/>
              </a:rPr>
              <a:t>Sander L van der Linden, Chris E. Clarke and Edward W. </a:t>
            </a:r>
            <a:r>
              <a:rPr lang="en-GB" sz="2400" i="1" dirty="0" err="1" smtClean="0">
                <a:solidFill>
                  <a:srgbClr val="FF6600"/>
                </a:solidFill>
                <a:latin typeface="Times New Roman" pitchFamily="18" charset="0"/>
                <a:cs typeface="Times New Roman" pitchFamily="18" charset="0"/>
              </a:rPr>
              <a:t>Maibach</a:t>
            </a:r>
            <a:r>
              <a:rPr lang="en-GB" sz="2400" i="1" dirty="0" smtClean="0">
                <a:solidFill>
                  <a:srgbClr val="FF6600"/>
                </a:solidFill>
                <a:latin typeface="Times New Roman" pitchFamily="18" charset="0"/>
                <a:cs typeface="Times New Roman" pitchFamily="18" charset="0"/>
              </a:rPr>
              <a:t>.</a:t>
            </a:r>
          </a:p>
          <a:p>
            <a:pPr marL="0" indent="0" algn="just">
              <a:buClr>
                <a:srgbClr val="FF6600"/>
              </a:buClr>
              <a:buNone/>
            </a:pPr>
            <a:r>
              <a:rPr lang="en-GB" sz="2400" i="1" dirty="0" smtClean="0">
                <a:solidFill>
                  <a:srgbClr val="FF6600"/>
                </a:solidFill>
                <a:latin typeface="Times New Roman" pitchFamily="18" charset="0"/>
                <a:cs typeface="Times New Roman" pitchFamily="18" charset="0"/>
              </a:rPr>
              <a:t>BMC Public Health 2015;15:1207-1211.</a:t>
            </a:r>
          </a:p>
          <a:p>
            <a:pPr marL="0" indent="0" algn="just">
              <a:buClr>
                <a:srgbClr val="FF6600"/>
              </a:buClr>
              <a:buNone/>
            </a:pPr>
            <a:endParaRPr lang="en-GB" sz="2400" i="1" dirty="0">
              <a:solidFill>
                <a:srgbClr val="FF6600"/>
              </a:solidFill>
              <a:latin typeface="Times New Roman" pitchFamily="18" charset="0"/>
              <a:cs typeface="Times New Roman" pitchFamily="18" charset="0"/>
            </a:endParaRPr>
          </a:p>
          <a:p>
            <a:pPr marL="0" indent="0" algn="just">
              <a:buClr>
                <a:srgbClr val="FF6600"/>
              </a:buClr>
              <a:buNone/>
            </a:pPr>
            <a:r>
              <a:rPr lang="el-GR" sz="2800" dirty="0" smtClean="0">
                <a:solidFill>
                  <a:srgbClr val="000090"/>
                </a:solidFill>
                <a:latin typeface="Times New Roman" pitchFamily="18" charset="0"/>
                <a:cs typeface="Times New Roman" pitchFamily="18" charset="0"/>
              </a:rPr>
              <a:t>Έμφαση στην </a:t>
            </a:r>
            <a:r>
              <a:rPr lang="el-GR" sz="2800" b="1" i="1" dirty="0">
                <a:solidFill>
                  <a:srgbClr val="009ED6"/>
                </a:solidFill>
                <a:effectLst>
                  <a:outerShdw blurRad="38100" dist="38100" dir="2700000" algn="tl">
                    <a:srgbClr val="000000"/>
                  </a:outerShdw>
                </a:effectLst>
                <a:latin typeface="Times New Roman"/>
                <a:cs typeface="Times New Roman"/>
              </a:rPr>
              <a:t>ομοφωνία</a:t>
            </a:r>
            <a:r>
              <a:rPr lang="el-GR" sz="2800" dirty="0" smtClean="0">
                <a:solidFill>
                  <a:srgbClr val="000090"/>
                </a:solidFill>
                <a:latin typeface="Times New Roman" pitchFamily="18" charset="0"/>
                <a:cs typeface="Times New Roman" pitchFamily="18" charset="0"/>
              </a:rPr>
              <a:t> ιατρικού σώματος ως προς την ασφάλεια των παιδικών εμβολίων.</a:t>
            </a:r>
          </a:p>
          <a:p>
            <a:pPr marL="0" indent="0" algn="just">
              <a:buClr>
                <a:srgbClr val="FF6600"/>
              </a:buClr>
              <a:buNone/>
            </a:pPr>
            <a:endParaRPr lang="el-GR" sz="2800" dirty="0" smtClean="0">
              <a:solidFill>
                <a:srgbClr val="000090"/>
              </a:solidFill>
              <a:latin typeface="Times New Roman" pitchFamily="18" charset="0"/>
              <a:cs typeface="Times New Roman" pitchFamily="18" charset="0"/>
            </a:endParaRPr>
          </a:p>
          <a:p>
            <a:pPr marL="0" indent="0" algn="just">
              <a:buClr>
                <a:srgbClr val="FF6600"/>
              </a:buClr>
              <a:buNone/>
            </a:pPr>
            <a:endParaRPr lang="el-GR" sz="2800" dirty="0">
              <a:solidFill>
                <a:srgbClr val="000090"/>
              </a:solidFill>
              <a:latin typeface="Times New Roman" pitchFamily="18" charset="0"/>
              <a:cs typeface="Times New Roman" pitchFamily="18" charset="0"/>
            </a:endParaRPr>
          </a:p>
          <a:p>
            <a:pPr marL="0" indent="0" algn="just">
              <a:buClr>
                <a:srgbClr val="FF6600"/>
              </a:buClr>
              <a:buNone/>
            </a:pPr>
            <a:r>
              <a:rPr lang="el-GR" sz="2800" b="1" dirty="0" smtClean="0">
                <a:solidFill>
                  <a:srgbClr val="000090"/>
                </a:solidFill>
                <a:latin typeface="Times New Roman" pitchFamily="18" charset="0"/>
                <a:cs typeface="Times New Roman" pitchFamily="18" charset="0"/>
              </a:rPr>
              <a:t>Θετικό μήνυμα </a:t>
            </a:r>
            <a:r>
              <a:rPr lang="el-GR" sz="2800" dirty="0" smtClean="0">
                <a:solidFill>
                  <a:srgbClr val="000090"/>
                </a:solidFill>
                <a:latin typeface="Times New Roman" pitchFamily="18" charset="0"/>
                <a:cs typeface="Times New Roman" pitchFamily="18" charset="0"/>
              </a:rPr>
              <a:t>αποτροπής μειωμένης εμβολιαστικής κάλυψης.</a:t>
            </a:r>
          </a:p>
        </p:txBody>
      </p:sp>
      <p:sp>
        <p:nvSpPr>
          <p:cNvPr id="3" name="Down Arrow 2"/>
          <p:cNvSpPr/>
          <p:nvPr/>
        </p:nvSpPr>
        <p:spPr>
          <a:xfrm>
            <a:off x="4724400" y="4724400"/>
            <a:ext cx="304800" cy="685800"/>
          </a:xfrm>
          <a:prstGeom prst="downArrow">
            <a:avLst/>
          </a:prstGeom>
          <a:gradFill flip="none" rotWithShape="1">
            <a:gsLst>
              <a:gs pos="0">
                <a:srgbClr val="FF6600"/>
              </a:gs>
              <a:gs pos="80000">
                <a:schemeClr val="accent1">
                  <a:shade val="93000"/>
                  <a:satMod val="130000"/>
                </a:schemeClr>
              </a:gs>
              <a:gs pos="100000">
                <a:schemeClr val="accent1">
                  <a:shade val="94000"/>
                  <a:satMod val="135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3859139"/>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33400" y="-22279"/>
            <a:ext cx="8610600" cy="936679"/>
          </a:xfrm>
        </p:spPr>
        <p:txBody>
          <a:bodyP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b="1" dirty="0" smtClean="0">
                <a:solidFill>
                  <a:srgbClr val="FF6600"/>
                </a:solidFill>
                <a:effectLst>
                  <a:outerShdw blurRad="38100" dist="38100" dir="2700000" algn="tl">
                    <a:srgbClr val="000000"/>
                  </a:outerShdw>
                </a:effectLst>
                <a:latin typeface="Times New Roman"/>
                <a:ea typeface="+mn-ea"/>
                <a:cs typeface="Times New Roman"/>
              </a:rPr>
              <a:t>Ας συνειδητοποιήσουμε ότι...</a:t>
            </a:r>
            <a:endParaRPr lang="en-US" b="1" dirty="0">
              <a:solidFill>
                <a:srgbClr val="FF6600"/>
              </a:solidFill>
              <a:effectLst>
                <a:outerShdw blurRad="38100" dist="38100" dir="2700000" algn="tl">
                  <a:srgbClr val="000000"/>
                </a:outerShdw>
              </a:effectLst>
              <a:latin typeface="Times New Roman"/>
              <a:ea typeface="+mn-ea"/>
              <a:cs typeface="Times New Roman"/>
            </a:endParaRPr>
          </a:p>
        </p:txBody>
      </p:sp>
      <p:sp>
        <p:nvSpPr>
          <p:cNvPr id="5" name="Content Placeholder 4"/>
          <p:cNvSpPr>
            <a:spLocks noGrp="1"/>
          </p:cNvSpPr>
          <p:nvPr>
            <p:ph idx="1"/>
            <p:custDataLst>
              <p:tags r:id="rId3"/>
            </p:custDataLst>
          </p:nvPr>
        </p:nvSpPr>
        <p:spPr>
          <a:xfrm>
            <a:off x="838200" y="1143000"/>
            <a:ext cx="8153400" cy="5943600"/>
          </a:xfrm>
        </p:spPr>
        <p:txBody>
          <a:bodyPr>
            <a:normAutofit/>
          </a:bodyPr>
          <a:lstStyle/>
          <a:p>
            <a:pPr marL="0" indent="0" algn="just">
              <a:buClr>
                <a:srgbClr val="009ED6"/>
              </a:buClr>
              <a:buNone/>
            </a:pPr>
            <a:r>
              <a:rPr lang="el-GR" sz="2800" dirty="0" smtClean="0">
                <a:solidFill>
                  <a:srgbClr val="000090"/>
                </a:solidFill>
                <a:latin typeface="Times New Roman"/>
                <a:cs typeface="Times New Roman"/>
              </a:rPr>
              <a:t> Η επικέντρωση στο θέμα της ασφάλειας των εμβολίων ήταν συνέπεια ακριβώς της </a:t>
            </a:r>
            <a:r>
              <a:rPr lang="el-GR" sz="2800" b="1" i="1" dirty="0">
                <a:solidFill>
                  <a:srgbClr val="009ED6"/>
                </a:solidFill>
                <a:effectLst>
                  <a:outerShdw blurRad="38100" dist="38100" dir="2700000" algn="tl">
                    <a:srgbClr val="000000"/>
                  </a:outerShdw>
                </a:effectLst>
                <a:latin typeface="Times New Roman"/>
                <a:cs typeface="Times New Roman"/>
              </a:rPr>
              <a:t>εξάλειψης</a:t>
            </a:r>
            <a:r>
              <a:rPr lang="el-GR" sz="2800" dirty="0" smtClean="0">
                <a:solidFill>
                  <a:srgbClr val="000090"/>
                </a:solidFill>
                <a:latin typeface="Times New Roman"/>
                <a:cs typeface="Times New Roman"/>
              </a:rPr>
              <a:t> των λοιμωδών νοσημάτων λόγω των εμβολιασμών. </a:t>
            </a:r>
          </a:p>
          <a:p>
            <a:pPr marL="0" indent="0" algn="just">
              <a:buClr>
                <a:srgbClr val="009ED6"/>
              </a:buClr>
              <a:buNone/>
            </a:pPr>
            <a:endParaRPr lang="el-GR" sz="2800" dirty="0">
              <a:solidFill>
                <a:srgbClr val="000090"/>
              </a:solidFill>
              <a:latin typeface="Times New Roman"/>
              <a:cs typeface="Times New Roman"/>
            </a:endParaRPr>
          </a:p>
          <a:p>
            <a:pPr marL="0" indent="0" algn="just">
              <a:buClr>
                <a:srgbClr val="009ED6"/>
              </a:buClr>
              <a:buNone/>
            </a:pPr>
            <a:endParaRPr lang="el-GR" sz="2800" dirty="0" smtClean="0">
              <a:solidFill>
                <a:srgbClr val="000090"/>
              </a:solidFill>
              <a:latin typeface="Times New Roman"/>
              <a:cs typeface="Times New Roman"/>
            </a:endParaRPr>
          </a:p>
          <a:p>
            <a:pPr marL="0" indent="0" algn="just">
              <a:buClr>
                <a:srgbClr val="009ED6"/>
              </a:buClr>
              <a:buNone/>
            </a:pPr>
            <a:r>
              <a:rPr lang="el-GR" sz="2800" dirty="0" smtClean="0">
                <a:solidFill>
                  <a:srgbClr val="000090"/>
                </a:solidFill>
                <a:latin typeface="Times New Roman"/>
                <a:cs typeface="Times New Roman"/>
              </a:rPr>
              <a:t> Η πολυτέλεια του να αντιμάχεται κανείς τα εμβόλια και να τα αρνείται για το παιδί του στηρίζεται ακριβώς στην </a:t>
            </a:r>
            <a:r>
              <a:rPr lang="el-GR" sz="2800" b="1" i="1" dirty="0">
                <a:solidFill>
                  <a:srgbClr val="009ED6"/>
                </a:solidFill>
                <a:effectLst>
                  <a:outerShdw blurRad="38100" dist="38100" dir="2700000" algn="tl">
                    <a:srgbClr val="000000"/>
                  </a:outerShdw>
                </a:effectLst>
                <a:latin typeface="Times New Roman"/>
                <a:cs typeface="Times New Roman"/>
              </a:rPr>
              <a:t>προστασία</a:t>
            </a:r>
            <a:r>
              <a:rPr lang="el-GR" sz="2800" dirty="0" smtClean="0">
                <a:solidFill>
                  <a:srgbClr val="000090"/>
                </a:solidFill>
                <a:latin typeface="Times New Roman"/>
                <a:cs typeface="Times New Roman"/>
              </a:rPr>
              <a:t> που του προσφέρουν τα </a:t>
            </a:r>
            <a:r>
              <a:rPr lang="el-GR" sz="2800" b="1" i="1" dirty="0">
                <a:solidFill>
                  <a:srgbClr val="009ED6"/>
                </a:solidFill>
                <a:effectLst>
                  <a:outerShdw blurRad="38100" dist="38100" dir="2700000" algn="tl">
                    <a:srgbClr val="000000"/>
                  </a:outerShdw>
                </a:effectLst>
                <a:latin typeface="Times New Roman"/>
                <a:cs typeface="Times New Roman"/>
              </a:rPr>
              <a:t>εμβολιασμένα</a:t>
            </a:r>
            <a:r>
              <a:rPr lang="el-GR" sz="2800" dirty="0" smtClean="0">
                <a:solidFill>
                  <a:srgbClr val="009ED6"/>
                </a:solidFill>
                <a:latin typeface="Times New Roman"/>
                <a:cs typeface="Times New Roman"/>
              </a:rPr>
              <a:t> </a:t>
            </a:r>
            <a:r>
              <a:rPr lang="el-GR" sz="2800" dirty="0" smtClean="0">
                <a:solidFill>
                  <a:srgbClr val="000090"/>
                </a:solidFill>
                <a:latin typeface="Times New Roman"/>
                <a:cs typeface="Times New Roman"/>
              </a:rPr>
              <a:t>άτομα με τα οποία έρχεται σε επαφή.</a:t>
            </a:r>
          </a:p>
        </p:txBody>
      </p:sp>
      <p:sp>
        <p:nvSpPr>
          <p:cNvPr id="4" name="Notched Right Arrow 3"/>
          <p:cNvSpPr/>
          <p:nvPr/>
        </p:nvSpPr>
        <p:spPr>
          <a:xfrm>
            <a:off x="685800" y="1371600"/>
            <a:ext cx="228600" cy="152400"/>
          </a:xfrm>
          <a:prstGeom prst="notched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Content Placeholder 4" descr="export-2017-01-18-00-10-38 copy.pdf"/>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rot="16200000">
            <a:off x="3314700" y="38101"/>
            <a:ext cx="3124200" cy="7467599"/>
          </a:xfrm>
          <a:prstGeom prst="rect">
            <a:avLst/>
          </a:prstGeom>
        </p:spPr>
      </p:pic>
      <p:sp>
        <p:nvSpPr>
          <p:cNvPr id="8" name="Notched Right Arrow 7"/>
          <p:cNvSpPr/>
          <p:nvPr/>
        </p:nvSpPr>
        <p:spPr>
          <a:xfrm>
            <a:off x="685800" y="3733800"/>
            <a:ext cx="228600" cy="152400"/>
          </a:xfrm>
          <a:prstGeom prst="notched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4253962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dissolv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077200" cy="990600"/>
          </a:xfrm>
        </p:spPr>
        <p:txBody>
          <a:bodyPr>
            <a:normAutofit/>
          </a:bodyPr>
          <a:lstStyle/>
          <a:p>
            <a:pPr algn="ctr"/>
            <a:r>
              <a:rPr lang="el-GR" b="1" dirty="0">
                <a:solidFill>
                  <a:srgbClr val="FF6600"/>
                </a:solidFill>
                <a:effectLst>
                  <a:outerShdw blurRad="38100" dist="38100" dir="2700000" algn="tl">
                    <a:srgbClr val="000000"/>
                  </a:outerShdw>
                </a:effectLst>
                <a:latin typeface="Times New Roman"/>
                <a:ea typeface="+mn-ea"/>
                <a:cs typeface="Times New Roman"/>
              </a:rPr>
              <a:t>ΣΥΜΠΕΡΑΣΜΑ (1)</a:t>
            </a:r>
          </a:p>
        </p:txBody>
      </p:sp>
      <p:sp>
        <p:nvSpPr>
          <p:cNvPr id="4" name="Content Placeholder 2"/>
          <p:cNvSpPr txBox="1">
            <a:spLocks/>
          </p:cNvSpPr>
          <p:nvPr/>
        </p:nvSpPr>
        <p:spPr>
          <a:xfrm>
            <a:off x="762000" y="1143000"/>
            <a:ext cx="8229600" cy="5715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FF6600"/>
              </a:buClr>
              <a:buNone/>
            </a:pPr>
            <a:r>
              <a:rPr lang="el-GR" sz="2800" b="1" dirty="0" smtClean="0">
                <a:solidFill>
                  <a:srgbClr val="000090"/>
                </a:solidFill>
                <a:latin typeface="Times New Roman" pitchFamily="18" charset="0"/>
                <a:cs typeface="Times New Roman" pitchFamily="18" charset="0"/>
              </a:rPr>
              <a:t> </a:t>
            </a:r>
            <a:r>
              <a:rPr lang="el-GR" sz="2800" dirty="0" smtClean="0">
                <a:solidFill>
                  <a:srgbClr val="000090"/>
                </a:solidFill>
                <a:latin typeface="Times New Roman" pitchFamily="18" charset="0"/>
                <a:cs typeface="Times New Roman" pitchFamily="18" charset="0"/>
              </a:rPr>
              <a:t>Δεν υπάρχει ιατρική παρέμβαση χωρίς ανεπιθύμητες ενέργειες.</a:t>
            </a:r>
          </a:p>
          <a:p>
            <a:pPr marL="0" indent="0" algn="just">
              <a:buClr>
                <a:srgbClr val="FF6600"/>
              </a:buClr>
              <a:buNone/>
            </a:pPr>
            <a:endParaRPr lang="el-GR" sz="2800" dirty="0">
              <a:solidFill>
                <a:srgbClr val="000090"/>
              </a:solidFill>
              <a:latin typeface="Times New Roman" pitchFamily="18" charset="0"/>
              <a:cs typeface="Times New Roman" pitchFamily="18" charset="0"/>
            </a:endParaRPr>
          </a:p>
          <a:p>
            <a:pPr marL="0" indent="0" algn="just">
              <a:buClr>
                <a:srgbClr val="FF6600"/>
              </a:buClr>
              <a:buNone/>
            </a:pPr>
            <a:r>
              <a:rPr lang="el-GR" sz="2800" dirty="0" smtClean="0">
                <a:solidFill>
                  <a:srgbClr val="000090"/>
                </a:solidFill>
                <a:latin typeface="Times New Roman" pitchFamily="18" charset="0"/>
                <a:cs typeface="Times New Roman" pitchFamily="18" charset="0"/>
              </a:rPr>
              <a:t>  Τα εμβόλιά μας είναι ασφαλή, αλλά όχι τέλεια!</a:t>
            </a:r>
          </a:p>
          <a:p>
            <a:pPr marL="0" indent="0" algn="just">
              <a:buClr>
                <a:srgbClr val="FF6600"/>
              </a:buClr>
              <a:buNone/>
            </a:pPr>
            <a:endParaRPr lang="el-GR" sz="2800" dirty="0">
              <a:solidFill>
                <a:srgbClr val="000090"/>
              </a:solidFill>
              <a:latin typeface="Times New Roman" pitchFamily="18" charset="0"/>
              <a:cs typeface="Times New Roman" pitchFamily="18" charset="0"/>
            </a:endParaRPr>
          </a:p>
          <a:p>
            <a:pPr marL="0" indent="0" algn="just">
              <a:buClr>
                <a:srgbClr val="FF6600"/>
              </a:buClr>
              <a:buNone/>
            </a:pPr>
            <a:endParaRPr lang="el-GR" sz="2800" dirty="0" smtClean="0">
              <a:solidFill>
                <a:srgbClr val="FF6600"/>
              </a:solidFill>
              <a:latin typeface="Times New Roman" pitchFamily="18" charset="0"/>
              <a:cs typeface="Times New Roman" pitchFamily="18" charset="0"/>
            </a:endParaRPr>
          </a:p>
          <a:p>
            <a:pPr marL="0" indent="0" algn="just">
              <a:buClr>
                <a:srgbClr val="FF6600"/>
              </a:buClr>
              <a:buNone/>
            </a:pPr>
            <a:r>
              <a:rPr lang="el-GR" sz="2800" b="1" i="1" dirty="0">
                <a:solidFill>
                  <a:srgbClr val="FF6600"/>
                </a:solidFill>
                <a:latin typeface="Times New Roman" pitchFamily="18" charset="0"/>
                <a:cs typeface="Times New Roman" pitchFamily="18" charset="0"/>
              </a:rPr>
              <a:t>Τα εμβόλια παραμένουν ένα από τα πιο ισχυρά «όπλα» στη διαφύλαξη της δημόσιας υγείας. Οπωσδήποτε, μερικά εμβόλια συνδέονται με ορισμένες ανεπιθύμητες ενέργειες που πρέπει να αναγνωρίζονται. Αυτές, ωστόσο, είναι πάρα πολύ σπάνιες. </a:t>
            </a:r>
            <a:endParaRPr lang="el-GR" sz="2800" dirty="0">
              <a:solidFill>
                <a:srgbClr val="000090"/>
              </a:solidFill>
              <a:latin typeface="Times New Roman" pitchFamily="18" charset="0"/>
              <a:cs typeface="Times New Roman" pitchFamily="18" charset="0"/>
            </a:endParaRPr>
          </a:p>
          <a:p>
            <a:pPr marL="0" indent="0" algn="r">
              <a:buClr>
                <a:srgbClr val="FF6600"/>
              </a:buClr>
              <a:buNone/>
            </a:pPr>
            <a:r>
              <a:rPr lang="en-GB" sz="2800" i="1" dirty="0">
                <a:solidFill>
                  <a:srgbClr val="FF6600"/>
                </a:solidFill>
                <a:latin typeface="Times New Roman" pitchFamily="18" charset="0"/>
                <a:cs typeface="Times New Roman" pitchFamily="18" charset="0"/>
              </a:rPr>
              <a:t>Margaret </a:t>
            </a:r>
            <a:r>
              <a:rPr lang="en-GB" sz="2800" i="1" dirty="0" err="1">
                <a:solidFill>
                  <a:srgbClr val="FF6600"/>
                </a:solidFill>
                <a:latin typeface="Times New Roman" pitchFamily="18" charset="0"/>
                <a:cs typeface="Times New Roman" pitchFamily="18" charset="0"/>
              </a:rPr>
              <a:t>Maglione</a:t>
            </a:r>
            <a:r>
              <a:rPr lang="en-GB" sz="2800" i="1" dirty="0">
                <a:solidFill>
                  <a:srgbClr val="FF6600"/>
                </a:solidFill>
                <a:latin typeface="Times New Roman" pitchFamily="18" charset="0"/>
                <a:cs typeface="Times New Roman" pitchFamily="18" charset="0"/>
              </a:rPr>
              <a:t> et al, </a:t>
            </a:r>
            <a:r>
              <a:rPr lang="en-GB" sz="2800" i="1" dirty="0" err="1">
                <a:solidFill>
                  <a:srgbClr val="FF6600"/>
                </a:solidFill>
                <a:latin typeface="Times New Roman" pitchFamily="18" charset="0"/>
                <a:cs typeface="Times New Roman" pitchFamily="18" charset="0"/>
              </a:rPr>
              <a:t>Pediatrics</a:t>
            </a:r>
            <a:r>
              <a:rPr lang="en-GB" sz="2800" i="1" dirty="0">
                <a:solidFill>
                  <a:srgbClr val="FF6600"/>
                </a:solidFill>
                <a:latin typeface="Times New Roman" pitchFamily="18" charset="0"/>
                <a:cs typeface="Times New Roman" pitchFamily="18" charset="0"/>
              </a:rPr>
              <a:t>, </a:t>
            </a:r>
            <a:r>
              <a:rPr lang="en-GB" sz="2800" i="1" dirty="0" smtClean="0">
                <a:solidFill>
                  <a:srgbClr val="FF6600"/>
                </a:solidFill>
                <a:latin typeface="Times New Roman" pitchFamily="18" charset="0"/>
                <a:cs typeface="Times New Roman" pitchFamily="18" charset="0"/>
              </a:rPr>
              <a:t>2014.</a:t>
            </a:r>
            <a:endParaRPr lang="el-GR" sz="2800" i="1" dirty="0" smtClean="0">
              <a:solidFill>
                <a:srgbClr val="FF6600"/>
              </a:solidFill>
              <a:latin typeface="Times New Roman" pitchFamily="18" charset="0"/>
              <a:cs typeface="Times New Roman" pitchFamily="18" charset="0"/>
            </a:endParaRPr>
          </a:p>
          <a:p>
            <a:pPr marL="0" indent="0" algn="just">
              <a:buClr>
                <a:srgbClr val="FF6600"/>
              </a:buClr>
              <a:buNone/>
            </a:pPr>
            <a:endParaRPr lang="el-GR" sz="2800" dirty="0">
              <a:solidFill>
                <a:srgbClr val="000090"/>
              </a:solidFill>
              <a:latin typeface="Times New Roman" pitchFamily="18" charset="0"/>
              <a:cs typeface="Times New Roman" pitchFamily="18" charset="0"/>
            </a:endParaRPr>
          </a:p>
          <a:p>
            <a:pPr marL="0" indent="0" algn="just">
              <a:buClr>
                <a:srgbClr val="FF6600"/>
              </a:buClr>
              <a:buNone/>
            </a:pPr>
            <a:r>
              <a:rPr lang="el-GR" sz="2800" dirty="0" smtClean="0">
                <a:solidFill>
                  <a:srgbClr val="000090"/>
                </a:solidFill>
                <a:latin typeface="Times New Roman" pitchFamily="18" charset="0"/>
                <a:cs typeface="Times New Roman" pitchFamily="18" charset="0"/>
              </a:rPr>
              <a:t>  Ζύγιση οφέλους-κόστους.</a:t>
            </a:r>
            <a:r>
              <a:rPr lang="el-GR" sz="2800" b="1" dirty="0" smtClean="0">
                <a:solidFill>
                  <a:srgbClr val="000090"/>
                </a:solidFill>
                <a:latin typeface="Times New Roman" pitchFamily="18" charset="0"/>
                <a:cs typeface="Times New Roman" pitchFamily="18" charset="0"/>
              </a:rPr>
              <a:t> </a:t>
            </a:r>
            <a:endParaRPr lang="el-GR" sz="2800" i="1" dirty="0">
              <a:solidFill>
                <a:srgbClr val="FF6600"/>
              </a:solidFill>
              <a:latin typeface="Times New Roman" pitchFamily="18" charset="0"/>
              <a:cs typeface="Times New Roman" pitchFamily="18" charset="0"/>
            </a:endParaRPr>
          </a:p>
        </p:txBody>
      </p:sp>
      <p:sp>
        <p:nvSpPr>
          <p:cNvPr id="5" name="Notched Right Arrow 4"/>
          <p:cNvSpPr/>
          <p:nvPr/>
        </p:nvSpPr>
        <p:spPr>
          <a:xfrm>
            <a:off x="685800" y="1219200"/>
            <a:ext cx="228600" cy="228600"/>
          </a:xfrm>
          <a:prstGeom prst="notched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Notched Right Arrow 5"/>
          <p:cNvSpPr/>
          <p:nvPr/>
        </p:nvSpPr>
        <p:spPr>
          <a:xfrm>
            <a:off x="685800" y="2362200"/>
            <a:ext cx="228600" cy="228600"/>
          </a:xfrm>
          <a:prstGeom prst="notched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Notched Right Arrow 7"/>
          <p:cNvSpPr/>
          <p:nvPr/>
        </p:nvSpPr>
        <p:spPr>
          <a:xfrm>
            <a:off x="685800" y="6019800"/>
            <a:ext cx="228600" cy="228600"/>
          </a:xfrm>
          <a:prstGeom prst="notched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2839923"/>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077200" cy="990600"/>
          </a:xfrm>
        </p:spPr>
        <p:txBody>
          <a:bodyPr>
            <a:normAutofit/>
          </a:bodyPr>
          <a:lstStyle/>
          <a:p>
            <a:pPr algn="ctr"/>
            <a:r>
              <a:rPr lang="el-GR" b="1" dirty="0">
                <a:solidFill>
                  <a:srgbClr val="FF6600"/>
                </a:solidFill>
                <a:effectLst>
                  <a:outerShdw blurRad="38100" dist="38100" dir="2700000" algn="tl">
                    <a:srgbClr val="000000"/>
                  </a:outerShdw>
                </a:effectLst>
                <a:latin typeface="Times New Roman"/>
                <a:ea typeface="+mn-ea"/>
                <a:cs typeface="Times New Roman"/>
              </a:rPr>
              <a:t>ΣΥΜΠΕΡΑΣΜΑ </a:t>
            </a:r>
            <a:r>
              <a:rPr lang="el-GR" b="1" dirty="0" smtClean="0">
                <a:solidFill>
                  <a:srgbClr val="FF6600"/>
                </a:solidFill>
                <a:effectLst>
                  <a:outerShdw blurRad="38100" dist="38100" dir="2700000" algn="tl">
                    <a:srgbClr val="000000"/>
                  </a:outerShdw>
                </a:effectLst>
                <a:latin typeface="Times New Roman"/>
                <a:ea typeface="+mn-ea"/>
                <a:cs typeface="Times New Roman"/>
              </a:rPr>
              <a:t>(2)</a:t>
            </a:r>
            <a:endParaRPr lang="el-GR" b="1" dirty="0">
              <a:solidFill>
                <a:srgbClr val="FF6600"/>
              </a:solidFill>
              <a:effectLst>
                <a:outerShdw blurRad="38100" dist="38100" dir="2700000" algn="tl">
                  <a:srgbClr val="000000"/>
                </a:outerShdw>
              </a:effectLst>
              <a:latin typeface="Times New Roman"/>
              <a:ea typeface="+mn-ea"/>
              <a:cs typeface="Times New Roman"/>
            </a:endParaRPr>
          </a:p>
        </p:txBody>
      </p:sp>
      <p:sp>
        <p:nvSpPr>
          <p:cNvPr id="4" name="Content Placeholder 2"/>
          <p:cNvSpPr txBox="1">
            <a:spLocks/>
          </p:cNvSpPr>
          <p:nvPr/>
        </p:nvSpPr>
        <p:spPr>
          <a:xfrm>
            <a:off x="685800" y="1295400"/>
            <a:ext cx="8305800" cy="533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FF6600"/>
              </a:buClr>
              <a:buNone/>
            </a:pPr>
            <a:r>
              <a:rPr lang="el-GR" sz="2800" b="1" dirty="0" smtClean="0">
                <a:solidFill>
                  <a:srgbClr val="000090"/>
                </a:solidFill>
                <a:latin typeface="Times New Roman" pitchFamily="18" charset="0"/>
                <a:cs typeface="Times New Roman" pitchFamily="18" charset="0"/>
              </a:rPr>
              <a:t>Είναι σκόπιμες</a:t>
            </a:r>
            <a:r>
              <a:rPr lang="en-GB" sz="2800" b="1" dirty="0" smtClean="0">
                <a:solidFill>
                  <a:srgbClr val="000090"/>
                </a:solidFill>
                <a:latin typeface="Times New Roman" pitchFamily="18" charset="0"/>
                <a:cs typeface="Times New Roman" pitchFamily="18" charset="0"/>
              </a:rPr>
              <a:t> </a:t>
            </a:r>
            <a:r>
              <a:rPr lang="el-GR" sz="2800" b="1" dirty="0" smtClean="0">
                <a:solidFill>
                  <a:srgbClr val="000090"/>
                </a:solidFill>
                <a:latin typeface="Times New Roman" pitchFamily="18" charset="0"/>
                <a:cs typeface="Times New Roman" pitchFamily="18" charset="0"/>
              </a:rPr>
              <a:t>οι</a:t>
            </a:r>
            <a:r>
              <a:rPr lang="en-GB" sz="2800" b="1" dirty="0" smtClean="0">
                <a:solidFill>
                  <a:srgbClr val="000090"/>
                </a:solidFill>
                <a:latin typeface="Times New Roman" pitchFamily="18" charset="0"/>
                <a:cs typeface="Times New Roman" pitchFamily="18" charset="0"/>
              </a:rPr>
              <a:t>:</a:t>
            </a:r>
            <a:endParaRPr lang="el-GR" sz="2800" b="1" dirty="0" smtClean="0">
              <a:solidFill>
                <a:srgbClr val="000090"/>
              </a:solidFill>
              <a:latin typeface="Times New Roman" pitchFamily="18" charset="0"/>
              <a:cs typeface="Times New Roman" pitchFamily="18" charset="0"/>
            </a:endParaRPr>
          </a:p>
          <a:p>
            <a:pPr marL="0" indent="0" algn="just">
              <a:lnSpc>
                <a:spcPct val="50000"/>
              </a:lnSpc>
              <a:buClr>
                <a:srgbClr val="FF6600"/>
              </a:buClr>
              <a:buNone/>
            </a:pPr>
            <a:endParaRPr lang="en-GB" sz="2800" b="1" dirty="0">
              <a:solidFill>
                <a:srgbClr val="000090"/>
              </a:solidFill>
              <a:latin typeface="Times New Roman" pitchFamily="18" charset="0"/>
              <a:cs typeface="Times New Roman" pitchFamily="18" charset="0"/>
            </a:endParaRPr>
          </a:p>
          <a:p>
            <a:pPr algn="just">
              <a:buClr>
                <a:srgbClr val="009ED6"/>
              </a:buClr>
              <a:buFont typeface="Wingdings" charset="2"/>
              <a:buChar char="ü"/>
            </a:pPr>
            <a:r>
              <a:rPr lang="en-GB" sz="2800" b="1" dirty="0">
                <a:solidFill>
                  <a:srgbClr val="000090"/>
                </a:solidFill>
                <a:latin typeface="Times New Roman" pitchFamily="18" charset="0"/>
                <a:cs typeface="Times New Roman" pitchFamily="18" charset="0"/>
              </a:rPr>
              <a:t> </a:t>
            </a:r>
            <a:r>
              <a:rPr lang="el-GR" sz="2800" dirty="0" smtClean="0">
                <a:solidFill>
                  <a:srgbClr val="000090"/>
                </a:solidFill>
                <a:latin typeface="Times New Roman" pitchFamily="18" charset="0"/>
                <a:cs typeface="Times New Roman" pitchFamily="18" charset="0"/>
              </a:rPr>
              <a:t>Ορθή </a:t>
            </a:r>
            <a:r>
              <a:rPr lang="el-GR" sz="2800" dirty="0">
                <a:solidFill>
                  <a:srgbClr val="000090"/>
                </a:solidFill>
                <a:latin typeface="Times New Roman" pitchFamily="18" charset="0"/>
                <a:cs typeface="Times New Roman" pitchFamily="18" charset="0"/>
              </a:rPr>
              <a:t>χρήση των εμβολίων.</a:t>
            </a:r>
          </a:p>
          <a:p>
            <a:pPr algn="just">
              <a:buClr>
                <a:srgbClr val="009ED6"/>
              </a:buClr>
              <a:buFont typeface="Wingdings" charset="2"/>
              <a:buChar char="ü"/>
            </a:pPr>
            <a:r>
              <a:rPr lang="el-GR" sz="2800" dirty="0">
                <a:solidFill>
                  <a:srgbClr val="000090"/>
                </a:solidFill>
                <a:latin typeface="Times New Roman" pitchFamily="18" charset="0"/>
                <a:cs typeface="Times New Roman" pitchFamily="18" charset="0"/>
              </a:rPr>
              <a:t> </a:t>
            </a:r>
            <a:r>
              <a:rPr lang="el-GR" sz="2800" dirty="0" smtClean="0">
                <a:solidFill>
                  <a:srgbClr val="000090"/>
                </a:solidFill>
                <a:latin typeface="Times New Roman" pitchFamily="18" charset="0"/>
                <a:cs typeface="Times New Roman" pitchFamily="18" charset="0"/>
              </a:rPr>
              <a:t>Διαρκής </a:t>
            </a:r>
            <a:r>
              <a:rPr lang="el-GR" sz="2800" dirty="0">
                <a:solidFill>
                  <a:srgbClr val="000090"/>
                </a:solidFill>
                <a:latin typeface="Times New Roman" pitchFamily="18" charset="0"/>
                <a:cs typeface="Times New Roman" pitchFamily="18" charset="0"/>
              </a:rPr>
              <a:t>παρακολούθηση ανεπιθύμητων ενεργειών.</a:t>
            </a:r>
          </a:p>
          <a:p>
            <a:pPr algn="just">
              <a:buClr>
                <a:srgbClr val="009ED6"/>
              </a:buClr>
              <a:buFont typeface="Wingdings" charset="2"/>
              <a:buChar char="ü"/>
            </a:pPr>
            <a:r>
              <a:rPr lang="el-GR" sz="2800" dirty="0" smtClean="0">
                <a:solidFill>
                  <a:srgbClr val="000090"/>
                </a:solidFill>
                <a:latin typeface="Times New Roman" pitchFamily="18" charset="0"/>
                <a:cs typeface="Times New Roman" pitchFamily="18" charset="0"/>
              </a:rPr>
              <a:t>Αναφορά </a:t>
            </a:r>
            <a:r>
              <a:rPr lang="el-GR" sz="2800" dirty="0">
                <a:solidFill>
                  <a:srgbClr val="000090"/>
                </a:solidFill>
                <a:latin typeface="Times New Roman" pitchFamily="18" charset="0"/>
                <a:cs typeface="Times New Roman" pitchFamily="18" charset="0"/>
              </a:rPr>
              <a:t>ανεπιθύμητων ενεργειών στην κίτρινη κάρτα </a:t>
            </a:r>
            <a:r>
              <a:rPr lang="el-GR" sz="2800" dirty="0" smtClean="0">
                <a:solidFill>
                  <a:srgbClr val="000090"/>
                </a:solidFill>
                <a:latin typeface="Times New Roman" pitchFamily="18" charset="0"/>
                <a:cs typeface="Times New Roman" pitchFamily="18" charset="0"/>
              </a:rPr>
              <a:t>ΕΟΦ. </a:t>
            </a:r>
            <a:r>
              <a:rPr lang="el-GR" sz="2800" dirty="0">
                <a:solidFill>
                  <a:srgbClr val="000090"/>
                </a:solidFill>
                <a:latin typeface="Times New Roman" pitchFamily="18" charset="0"/>
                <a:cs typeface="Times New Roman" pitchFamily="18" charset="0"/>
              </a:rPr>
              <a:t>(Μπορεί να χρησιμοποιηθεί και από γονείς!!)</a:t>
            </a:r>
          </a:p>
          <a:p>
            <a:pPr marL="0" indent="0" algn="just">
              <a:buClr>
                <a:srgbClr val="FF6600"/>
              </a:buClr>
              <a:buNone/>
            </a:pPr>
            <a:endParaRPr lang="el-GR" sz="2800" i="1" dirty="0">
              <a:solidFill>
                <a:srgbClr val="FF6600"/>
              </a:solidFill>
              <a:latin typeface="Times New Roman" pitchFamily="18" charset="0"/>
              <a:cs typeface="Times New Roman" pitchFamily="18" charset="0"/>
            </a:endParaRPr>
          </a:p>
        </p:txBody>
      </p:sp>
    </p:spTree>
    <p:extLst>
      <p:ext uri="{BB962C8B-B14F-4D97-AF65-F5344CB8AC3E}">
        <p14:creationId xmlns:p14="http://schemas.microsoft.com/office/powerpoint/2010/main" val="1400040939"/>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077200" cy="990600"/>
          </a:xfrm>
        </p:spPr>
        <p:txBody>
          <a:bodyPr>
            <a:normAutofit/>
          </a:bodyPr>
          <a:lstStyle/>
          <a:p>
            <a:pPr algn="ctr"/>
            <a:r>
              <a:rPr lang="el-GR" b="1" dirty="0">
                <a:solidFill>
                  <a:srgbClr val="FF6600"/>
                </a:solidFill>
                <a:effectLst>
                  <a:outerShdw blurRad="38100" dist="38100" dir="2700000" algn="tl">
                    <a:srgbClr val="000000"/>
                  </a:outerShdw>
                </a:effectLst>
                <a:latin typeface="Times New Roman"/>
                <a:ea typeface="+mn-ea"/>
                <a:cs typeface="Times New Roman"/>
              </a:rPr>
              <a:t>ΣΥΜΠΕΡΑΣΜΑ (3)</a:t>
            </a:r>
          </a:p>
        </p:txBody>
      </p:sp>
      <p:sp>
        <p:nvSpPr>
          <p:cNvPr id="4" name="Content Placeholder 2"/>
          <p:cNvSpPr txBox="1">
            <a:spLocks/>
          </p:cNvSpPr>
          <p:nvPr/>
        </p:nvSpPr>
        <p:spPr>
          <a:xfrm>
            <a:off x="762000" y="1905000"/>
            <a:ext cx="8153400" cy="2438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Clr>
                <a:srgbClr val="FF6600"/>
              </a:buClr>
              <a:buNone/>
            </a:pPr>
            <a:r>
              <a:rPr lang="el-GR" sz="2800" dirty="0" smtClean="0">
                <a:solidFill>
                  <a:srgbClr val="000090"/>
                </a:solidFill>
                <a:latin typeface="Times New Roman"/>
                <a:cs typeface="Times New Roman"/>
              </a:rPr>
              <a:t>Τα </a:t>
            </a:r>
            <a:r>
              <a:rPr lang="el-GR" sz="2800" dirty="0">
                <a:solidFill>
                  <a:srgbClr val="000090"/>
                </a:solidFill>
                <a:latin typeface="Times New Roman"/>
                <a:cs typeface="Times New Roman"/>
              </a:rPr>
              <a:t>λοιμώδη νοσήματα τείνουν να εξαφανισθούν με τους εμβολιασμούς, όμως τα βακτηρίδια και οι ιοί υπάρχουν στη φύση έτοιμα να </a:t>
            </a:r>
            <a:r>
              <a:rPr lang="el-GR" sz="2800" dirty="0" smtClean="0">
                <a:solidFill>
                  <a:srgbClr val="FF0000"/>
                </a:solidFill>
                <a:latin typeface="Times New Roman"/>
                <a:cs typeface="Times New Roman"/>
              </a:rPr>
              <a:t>επαναδραστη-ριοποιηθούν</a:t>
            </a:r>
            <a:r>
              <a:rPr lang="el-GR" sz="2800" dirty="0">
                <a:solidFill>
                  <a:srgbClr val="FF0000"/>
                </a:solidFill>
                <a:latin typeface="Times New Roman"/>
                <a:cs typeface="Times New Roman"/>
              </a:rPr>
              <a:t>.</a:t>
            </a:r>
          </a:p>
          <a:p>
            <a:pPr marL="0" indent="0" algn="just">
              <a:lnSpc>
                <a:spcPct val="120000"/>
              </a:lnSpc>
              <a:buClr>
                <a:srgbClr val="FF6600"/>
              </a:buClr>
              <a:buNone/>
            </a:pPr>
            <a:endParaRPr lang="el-GR" sz="2800" i="1" dirty="0">
              <a:solidFill>
                <a:srgbClr val="FF6600"/>
              </a:solidFill>
              <a:latin typeface="Times New Roman" pitchFamily="18" charset="0"/>
              <a:cs typeface="Times New Roman" pitchFamily="18" charset="0"/>
            </a:endParaRPr>
          </a:p>
        </p:txBody>
      </p:sp>
    </p:spTree>
    <p:extLst>
      <p:ext uri="{BB962C8B-B14F-4D97-AF65-F5344CB8AC3E}">
        <p14:creationId xmlns:p14="http://schemas.microsoft.com/office/powerpoint/2010/main" val="3267761341"/>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077200" cy="990600"/>
          </a:xfrm>
        </p:spPr>
        <p:txBody>
          <a:bodyPr>
            <a:normAutofit/>
          </a:bodyPr>
          <a:lstStyle/>
          <a:p>
            <a:pPr algn="ctr"/>
            <a:r>
              <a:rPr lang="el-GR" b="1" dirty="0">
                <a:solidFill>
                  <a:srgbClr val="FF6600"/>
                </a:solidFill>
                <a:effectLst>
                  <a:outerShdw blurRad="38100" dist="38100" dir="2700000" algn="tl">
                    <a:srgbClr val="000000"/>
                  </a:outerShdw>
                </a:effectLst>
                <a:latin typeface="Times New Roman"/>
                <a:ea typeface="+mn-ea"/>
                <a:cs typeface="Times New Roman"/>
              </a:rPr>
              <a:t>ΣΥΜΠΕΡΑΣΜΑ </a:t>
            </a:r>
            <a:r>
              <a:rPr lang="el-GR" b="1" dirty="0" smtClean="0">
                <a:solidFill>
                  <a:srgbClr val="FF6600"/>
                </a:solidFill>
                <a:effectLst>
                  <a:outerShdw blurRad="38100" dist="38100" dir="2700000" algn="tl">
                    <a:srgbClr val="000000"/>
                  </a:outerShdw>
                </a:effectLst>
                <a:latin typeface="Times New Roman"/>
                <a:ea typeface="+mn-ea"/>
                <a:cs typeface="Times New Roman"/>
              </a:rPr>
              <a:t>(4)</a:t>
            </a:r>
            <a:endParaRPr lang="el-GR" b="1" dirty="0">
              <a:solidFill>
                <a:srgbClr val="FF6600"/>
              </a:solidFill>
              <a:effectLst>
                <a:outerShdw blurRad="38100" dist="38100" dir="2700000" algn="tl">
                  <a:srgbClr val="000000"/>
                </a:outerShdw>
              </a:effectLst>
              <a:latin typeface="Times New Roman"/>
              <a:ea typeface="+mn-ea"/>
              <a:cs typeface="Times New Roman"/>
            </a:endParaRPr>
          </a:p>
        </p:txBody>
      </p:sp>
      <p:sp>
        <p:nvSpPr>
          <p:cNvPr id="4" name="Content Placeholder 2"/>
          <p:cNvSpPr txBox="1">
            <a:spLocks/>
          </p:cNvSpPr>
          <p:nvPr/>
        </p:nvSpPr>
        <p:spPr>
          <a:xfrm>
            <a:off x="685800" y="914400"/>
            <a:ext cx="8305800" cy="571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FF6600"/>
              </a:buClr>
              <a:buFont typeface="Wingdings" charset="2"/>
              <a:buChar char="ü"/>
            </a:pPr>
            <a:r>
              <a:rPr lang="el-GR" sz="2800" dirty="0" smtClean="0">
                <a:solidFill>
                  <a:srgbClr val="000090"/>
                </a:solidFill>
                <a:latin typeface="Times New Roman"/>
                <a:cs typeface="Times New Roman"/>
              </a:rPr>
              <a:t>Τα </a:t>
            </a:r>
            <a:r>
              <a:rPr lang="el-GR" sz="2800" dirty="0">
                <a:solidFill>
                  <a:srgbClr val="000090"/>
                </a:solidFill>
                <a:latin typeface="Times New Roman"/>
                <a:cs typeface="Times New Roman"/>
              </a:rPr>
              <a:t>ανεμβολίαστα από επιλογή παιδιά είναι τα ευάλωτα που θα νοσήσουν και θα μεταδώσουν το νόσημα σε εκείνα που δεν ευθύνονται για το μη εμβολιασμό τους</a:t>
            </a:r>
            <a:r>
              <a:rPr lang="el-GR" sz="2800" dirty="0" smtClean="0">
                <a:solidFill>
                  <a:srgbClr val="000090"/>
                </a:solidFill>
                <a:latin typeface="Times New Roman"/>
                <a:cs typeface="Times New Roman"/>
              </a:rPr>
              <a:t>.</a:t>
            </a:r>
          </a:p>
          <a:p>
            <a:pPr algn="just">
              <a:buClr>
                <a:srgbClr val="FF6600"/>
              </a:buClr>
              <a:buFont typeface="Wingdings" charset="2"/>
              <a:buChar char="ü"/>
            </a:pPr>
            <a:endParaRPr lang="el-GR" sz="2800" dirty="0">
              <a:solidFill>
                <a:srgbClr val="000090"/>
              </a:solidFill>
              <a:latin typeface="Times New Roman"/>
              <a:cs typeface="Times New Roman"/>
            </a:endParaRPr>
          </a:p>
          <a:p>
            <a:pPr algn="just">
              <a:buClr>
                <a:srgbClr val="FF6600"/>
              </a:buClr>
              <a:buFont typeface="Wingdings" charset="2"/>
              <a:buChar char="ü"/>
            </a:pPr>
            <a:r>
              <a:rPr lang="el-GR" sz="2800" dirty="0" smtClean="0">
                <a:solidFill>
                  <a:srgbClr val="000090"/>
                </a:solidFill>
                <a:latin typeface="Times New Roman" pitchFamily="18" charset="0"/>
                <a:cs typeface="Times New Roman" pitchFamily="18" charset="0"/>
              </a:rPr>
              <a:t>Σημασία της </a:t>
            </a:r>
            <a:r>
              <a:rPr lang="el-GR" sz="2800" b="1" i="1" dirty="0">
                <a:solidFill>
                  <a:srgbClr val="009ED6"/>
                </a:solidFill>
                <a:effectLst>
                  <a:outerShdw blurRad="38100" dist="38100" dir="2700000" algn="tl">
                    <a:srgbClr val="000000"/>
                  </a:outerShdw>
                </a:effectLst>
                <a:latin typeface="Times New Roman"/>
                <a:cs typeface="Times New Roman"/>
              </a:rPr>
              <a:t>έμμεσης προστασίας </a:t>
            </a:r>
            <a:r>
              <a:rPr lang="el-GR" sz="2800" dirty="0">
                <a:solidFill>
                  <a:srgbClr val="000090"/>
                </a:solidFill>
                <a:latin typeface="Times New Roman" pitchFamily="18" charset="0"/>
                <a:cs typeface="Times New Roman" pitchFamily="18" charset="0"/>
              </a:rPr>
              <a:t>από την </a:t>
            </a:r>
            <a:r>
              <a:rPr lang="el-GR" sz="2800" dirty="0" smtClean="0">
                <a:solidFill>
                  <a:srgbClr val="000090"/>
                </a:solidFill>
                <a:latin typeface="Times New Roman" pitchFamily="18" charset="0"/>
                <a:cs typeface="Times New Roman" pitchFamily="18" charset="0"/>
              </a:rPr>
              <a:t>κοινότητα.</a:t>
            </a:r>
            <a:endParaRPr lang="el-GR" sz="2800" dirty="0">
              <a:solidFill>
                <a:srgbClr val="000090"/>
              </a:solidFill>
              <a:latin typeface="Times New Roman"/>
              <a:cs typeface="Times New Roman"/>
            </a:endParaRPr>
          </a:p>
          <a:p>
            <a:pPr marL="0" indent="0" algn="just">
              <a:buClr>
                <a:srgbClr val="FF6600"/>
              </a:buClr>
              <a:buNone/>
            </a:pPr>
            <a:endParaRPr lang="el-GR" sz="2800" i="1" dirty="0">
              <a:solidFill>
                <a:srgbClr val="FF6600"/>
              </a:solidFill>
              <a:latin typeface="Times New Roman" pitchFamily="18" charset="0"/>
              <a:cs typeface="Times New Roman" pitchFamily="18" charset="0"/>
            </a:endParaRPr>
          </a:p>
        </p:txBody>
      </p:sp>
      <p:pic>
        <p:nvPicPr>
          <p:cNvPr id="5" name="Content Placeholder 4" descr="export-2017-01-18-00-10-38 copy.pdf"/>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a:stretch/>
        </p:blipFill>
        <p:spPr>
          <a:xfrm rot="16200000">
            <a:off x="3505202" y="1524001"/>
            <a:ext cx="2743200" cy="7467599"/>
          </a:xfrm>
        </p:spPr>
      </p:pic>
    </p:spTree>
    <p:extLst>
      <p:ext uri="{BB962C8B-B14F-4D97-AF65-F5344CB8AC3E}">
        <p14:creationId xmlns:p14="http://schemas.microsoft.com/office/powerpoint/2010/main" val="209985098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077200" cy="838200"/>
          </a:xfrm>
        </p:spPr>
        <p:txBody>
          <a:bodyPr>
            <a:normAutofit/>
          </a:bodyPr>
          <a:lstStyle/>
          <a:p>
            <a:pPr algn="ctr"/>
            <a:r>
              <a:rPr lang="el-GR" b="1" dirty="0">
                <a:solidFill>
                  <a:srgbClr val="FF6600"/>
                </a:solidFill>
                <a:effectLst>
                  <a:outerShdw blurRad="38100" dist="38100" dir="2700000" algn="tl">
                    <a:srgbClr val="000000"/>
                  </a:outerShdw>
                </a:effectLst>
                <a:latin typeface="Times New Roman"/>
                <a:cs typeface="Times New Roman"/>
              </a:rPr>
              <a:t>Πρόσφατα παραδείγματα</a:t>
            </a:r>
          </a:p>
        </p:txBody>
      </p:sp>
      <p:sp>
        <p:nvSpPr>
          <p:cNvPr id="4" name="Content Placeholder 2"/>
          <p:cNvSpPr txBox="1">
            <a:spLocks/>
          </p:cNvSpPr>
          <p:nvPr/>
        </p:nvSpPr>
        <p:spPr>
          <a:xfrm>
            <a:off x="685800" y="1066800"/>
            <a:ext cx="83058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0000"/>
              </a:lnSpc>
              <a:buClr>
                <a:srgbClr val="FF6600"/>
              </a:buClr>
              <a:buFont typeface="Wingdings" charset="2"/>
              <a:buChar char="Ø"/>
            </a:pPr>
            <a:r>
              <a:rPr lang="el-GR" sz="2600" dirty="0" smtClean="0">
                <a:solidFill>
                  <a:srgbClr val="000090"/>
                </a:solidFill>
                <a:latin typeface="Times New Roman" pitchFamily="18" charset="0"/>
                <a:cs typeface="Times New Roman" pitchFamily="18" charset="0"/>
              </a:rPr>
              <a:t>Περιπτώσεις </a:t>
            </a:r>
            <a:r>
              <a:rPr lang="el-GR" sz="2600" b="1" i="1" dirty="0">
                <a:solidFill>
                  <a:srgbClr val="009ED6"/>
                </a:solidFill>
                <a:effectLst>
                  <a:outerShdw blurRad="38100" dist="38100" dir="2700000" algn="tl">
                    <a:srgbClr val="000000"/>
                  </a:outerShdw>
                </a:effectLst>
                <a:latin typeface="Times New Roman"/>
                <a:cs typeface="Times New Roman"/>
              </a:rPr>
              <a:t>Διφθερίτιδας</a:t>
            </a:r>
            <a:r>
              <a:rPr lang="el-GR" sz="2600" dirty="0" smtClean="0">
                <a:solidFill>
                  <a:srgbClr val="000090"/>
                </a:solidFill>
                <a:latin typeface="Times New Roman" pitchFamily="18" charset="0"/>
                <a:cs typeface="Times New Roman" pitchFamily="18" charset="0"/>
              </a:rPr>
              <a:t> του δέρματος έχουν αναφερθεί το 2015 στη </a:t>
            </a:r>
            <a:r>
              <a:rPr lang="el-GR" sz="2600" b="1" dirty="0" smtClean="0">
                <a:solidFill>
                  <a:srgbClr val="000090"/>
                </a:solidFill>
                <a:latin typeface="Times New Roman" pitchFamily="18" charset="0"/>
                <a:cs typeface="Times New Roman" pitchFamily="18" charset="0"/>
              </a:rPr>
              <a:t>Δανία</a:t>
            </a:r>
            <a:r>
              <a:rPr lang="el-GR" sz="2600" dirty="0" smtClean="0">
                <a:solidFill>
                  <a:srgbClr val="000090"/>
                </a:solidFill>
                <a:latin typeface="Times New Roman" pitchFamily="18" charset="0"/>
                <a:cs typeface="Times New Roman" pitchFamily="18" charset="0"/>
              </a:rPr>
              <a:t>, </a:t>
            </a:r>
            <a:r>
              <a:rPr lang="el-GR" sz="2600" b="1" dirty="0" smtClean="0">
                <a:solidFill>
                  <a:srgbClr val="000090"/>
                </a:solidFill>
                <a:latin typeface="Times New Roman" pitchFamily="18" charset="0"/>
                <a:cs typeface="Times New Roman" pitchFamily="18" charset="0"/>
              </a:rPr>
              <a:t>Γερμανία</a:t>
            </a:r>
            <a:r>
              <a:rPr lang="el-GR" sz="2600" dirty="0" smtClean="0">
                <a:solidFill>
                  <a:srgbClr val="000090"/>
                </a:solidFill>
                <a:latin typeface="Times New Roman" pitchFamily="18" charset="0"/>
                <a:cs typeface="Times New Roman" pitchFamily="18" charset="0"/>
              </a:rPr>
              <a:t> και </a:t>
            </a:r>
            <a:r>
              <a:rPr lang="el-GR" sz="2600" b="1" dirty="0" smtClean="0">
                <a:solidFill>
                  <a:srgbClr val="000090"/>
                </a:solidFill>
                <a:latin typeface="Times New Roman" pitchFamily="18" charset="0"/>
                <a:cs typeface="Times New Roman" pitchFamily="18" charset="0"/>
              </a:rPr>
              <a:t>Σουηδία</a:t>
            </a:r>
            <a:r>
              <a:rPr lang="el-GR" sz="2600" dirty="0" smtClean="0">
                <a:solidFill>
                  <a:srgbClr val="000090"/>
                </a:solidFill>
                <a:latin typeface="Times New Roman" pitchFamily="18" charset="0"/>
                <a:cs typeface="Times New Roman" pitchFamily="18" charset="0"/>
              </a:rPr>
              <a:t>, σε </a:t>
            </a:r>
            <a:r>
              <a:rPr lang="el-GR" sz="2600" b="1" dirty="0" smtClean="0">
                <a:solidFill>
                  <a:srgbClr val="FF0000"/>
                </a:solidFill>
                <a:latin typeface="Times New Roman" pitchFamily="18" charset="0"/>
                <a:cs typeface="Times New Roman" pitchFamily="18" charset="0"/>
              </a:rPr>
              <a:t>πρόσφυγες.</a:t>
            </a:r>
          </a:p>
          <a:p>
            <a:pPr algn="just">
              <a:lnSpc>
                <a:spcPct val="50000"/>
              </a:lnSpc>
              <a:buClr>
                <a:srgbClr val="FF6600"/>
              </a:buClr>
              <a:buFont typeface="Wingdings" charset="2"/>
              <a:buChar char="Ø"/>
            </a:pPr>
            <a:endParaRPr lang="el-GR" sz="2600" dirty="0" smtClean="0">
              <a:solidFill>
                <a:srgbClr val="FF0000"/>
              </a:solidFill>
              <a:latin typeface="Times New Roman" pitchFamily="18" charset="0"/>
              <a:cs typeface="Times New Roman" pitchFamily="18" charset="0"/>
            </a:endParaRPr>
          </a:p>
          <a:p>
            <a:pPr algn="just">
              <a:lnSpc>
                <a:spcPct val="110000"/>
              </a:lnSpc>
              <a:buClr>
                <a:srgbClr val="FF6600"/>
              </a:buClr>
              <a:buFont typeface="Wingdings" charset="2"/>
              <a:buChar char="Ø"/>
            </a:pPr>
            <a:r>
              <a:rPr lang="el-GR" sz="2600" dirty="0" smtClean="0">
                <a:solidFill>
                  <a:srgbClr val="000090"/>
                </a:solidFill>
                <a:latin typeface="Times New Roman" pitchFamily="18" charset="0"/>
                <a:cs typeface="Times New Roman" pitchFamily="18" charset="0"/>
              </a:rPr>
              <a:t>Ο </a:t>
            </a:r>
            <a:r>
              <a:rPr lang="el-GR" sz="2600" b="1" i="1" dirty="0">
                <a:solidFill>
                  <a:srgbClr val="009ED6"/>
                </a:solidFill>
                <a:effectLst>
                  <a:outerShdw blurRad="38100" dist="38100" dir="2700000" algn="tl">
                    <a:srgbClr val="000000"/>
                  </a:outerShdw>
                </a:effectLst>
                <a:latin typeface="Times New Roman"/>
                <a:cs typeface="Times New Roman"/>
              </a:rPr>
              <a:t>κοκκύτης</a:t>
            </a:r>
            <a:r>
              <a:rPr lang="el-GR" sz="2600" dirty="0" smtClean="0">
                <a:solidFill>
                  <a:srgbClr val="000090"/>
                </a:solidFill>
                <a:latin typeface="Times New Roman" pitchFamily="18" charset="0"/>
                <a:cs typeface="Times New Roman" pitchFamily="18" charset="0"/>
              </a:rPr>
              <a:t> έχει προκαλέσει μεγάλες επιδημίες στην </a:t>
            </a:r>
            <a:r>
              <a:rPr lang="el-GR" sz="2600" b="1" dirty="0" smtClean="0">
                <a:solidFill>
                  <a:srgbClr val="000090"/>
                </a:solidFill>
                <a:latin typeface="Times New Roman" pitchFamily="18" charset="0"/>
                <a:cs typeface="Times New Roman" pitchFamily="18" charset="0"/>
              </a:rPr>
              <a:t>Αμερική</a:t>
            </a:r>
            <a:r>
              <a:rPr lang="el-GR" sz="2600" dirty="0" smtClean="0">
                <a:solidFill>
                  <a:srgbClr val="000090"/>
                </a:solidFill>
                <a:latin typeface="Times New Roman" pitchFamily="18" charset="0"/>
                <a:cs typeface="Times New Roman" pitchFamily="18" charset="0"/>
              </a:rPr>
              <a:t>.</a:t>
            </a:r>
          </a:p>
          <a:p>
            <a:pPr algn="just">
              <a:lnSpc>
                <a:spcPct val="50000"/>
              </a:lnSpc>
              <a:buClr>
                <a:srgbClr val="FF6600"/>
              </a:buClr>
              <a:buFont typeface="Wingdings" charset="2"/>
              <a:buChar char="Ø"/>
            </a:pPr>
            <a:endParaRPr lang="el-GR" sz="2600" dirty="0" smtClean="0">
              <a:solidFill>
                <a:srgbClr val="000090"/>
              </a:solidFill>
              <a:latin typeface="Times New Roman" pitchFamily="18" charset="0"/>
              <a:cs typeface="Times New Roman" pitchFamily="18" charset="0"/>
            </a:endParaRPr>
          </a:p>
          <a:p>
            <a:pPr algn="just">
              <a:lnSpc>
                <a:spcPct val="110000"/>
              </a:lnSpc>
              <a:buClr>
                <a:srgbClr val="FF6600"/>
              </a:buClr>
              <a:buFont typeface="Wingdings" charset="2"/>
              <a:buChar char="Ø"/>
            </a:pPr>
            <a:r>
              <a:rPr lang="el-GR" sz="2600" dirty="0" smtClean="0">
                <a:solidFill>
                  <a:srgbClr val="000090"/>
                </a:solidFill>
                <a:latin typeface="Times New Roman" pitchFamily="18" charset="0"/>
                <a:cs typeface="Times New Roman" pitchFamily="18" charset="0"/>
              </a:rPr>
              <a:t>2010</a:t>
            </a:r>
            <a:r>
              <a:rPr lang="el-GR" sz="2600" dirty="0">
                <a:solidFill>
                  <a:srgbClr val="000090"/>
                </a:solidFill>
                <a:latin typeface="Times New Roman" pitchFamily="18" charset="0"/>
                <a:cs typeface="Times New Roman" pitchFamily="18" charset="0"/>
              </a:rPr>
              <a:t>-</a:t>
            </a:r>
            <a:r>
              <a:rPr lang="el-GR" sz="2600" dirty="0" smtClean="0">
                <a:solidFill>
                  <a:srgbClr val="000090"/>
                </a:solidFill>
                <a:latin typeface="Times New Roman" pitchFamily="18" charset="0"/>
                <a:cs typeface="Times New Roman" pitchFamily="18" charset="0"/>
              </a:rPr>
              <a:t>2011</a:t>
            </a:r>
            <a:r>
              <a:rPr lang="en-GB" sz="2600" dirty="0" smtClean="0">
                <a:solidFill>
                  <a:srgbClr val="000090"/>
                </a:solidFill>
                <a:latin typeface="Times New Roman" pitchFamily="18" charset="0"/>
                <a:cs typeface="Times New Roman" pitchFamily="18" charset="0"/>
              </a:rPr>
              <a:t>:</a:t>
            </a:r>
            <a:r>
              <a:rPr lang="el-GR" sz="2600" dirty="0" smtClean="0">
                <a:solidFill>
                  <a:srgbClr val="000090"/>
                </a:solidFill>
                <a:latin typeface="Times New Roman" pitchFamily="18" charset="0"/>
                <a:cs typeface="Times New Roman" pitchFamily="18" charset="0"/>
              </a:rPr>
              <a:t> επιδημία </a:t>
            </a:r>
            <a:r>
              <a:rPr lang="el-GR" sz="2600" b="1" i="1" dirty="0">
                <a:solidFill>
                  <a:srgbClr val="009ED6"/>
                </a:solidFill>
                <a:effectLst>
                  <a:outerShdw blurRad="38100" dist="38100" dir="2700000" algn="tl">
                    <a:srgbClr val="000000"/>
                  </a:outerShdw>
                </a:effectLst>
                <a:latin typeface="Times New Roman"/>
                <a:cs typeface="Times New Roman"/>
              </a:rPr>
              <a:t>ιλαράς</a:t>
            </a:r>
            <a:r>
              <a:rPr lang="el-GR" sz="2600" dirty="0" smtClean="0">
                <a:solidFill>
                  <a:srgbClr val="000090"/>
                </a:solidFill>
                <a:latin typeface="Times New Roman" pitchFamily="18" charset="0"/>
                <a:cs typeface="Times New Roman" pitchFamily="18" charset="0"/>
              </a:rPr>
              <a:t> στην Ελλάδα (149 </a:t>
            </a:r>
            <a:r>
              <a:rPr lang="mr-IN" sz="2600" dirty="0" smtClean="0">
                <a:solidFill>
                  <a:srgbClr val="000090"/>
                </a:solidFill>
                <a:latin typeface="Times New Roman" pitchFamily="18" charset="0"/>
                <a:cs typeface="Times New Roman" pitchFamily="18" charset="0"/>
              </a:rPr>
              <a:t>–</a:t>
            </a:r>
            <a:r>
              <a:rPr lang="el-GR" sz="2600" dirty="0" smtClean="0">
                <a:solidFill>
                  <a:srgbClr val="000090"/>
                </a:solidFill>
                <a:latin typeface="Times New Roman" pitchFamily="18" charset="0"/>
                <a:cs typeface="Times New Roman" pitchFamily="18" charset="0"/>
              </a:rPr>
              <a:t> 40 κρούσματα, αντίστοιχα).</a:t>
            </a:r>
          </a:p>
          <a:p>
            <a:pPr algn="just">
              <a:lnSpc>
                <a:spcPct val="50000"/>
              </a:lnSpc>
              <a:buClr>
                <a:srgbClr val="FF6600"/>
              </a:buClr>
              <a:buFont typeface="Wingdings" charset="2"/>
              <a:buChar char="Ø"/>
            </a:pPr>
            <a:endParaRPr lang="el-GR" sz="2600" dirty="0" smtClean="0">
              <a:solidFill>
                <a:srgbClr val="000090"/>
              </a:solidFill>
              <a:latin typeface="Times New Roman" pitchFamily="18" charset="0"/>
              <a:cs typeface="Times New Roman" pitchFamily="18" charset="0"/>
            </a:endParaRPr>
          </a:p>
          <a:p>
            <a:pPr algn="just">
              <a:lnSpc>
                <a:spcPct val="110000"/>
              </a:lnSpc>
              <a:buClr>
                <a:srgbClr val="FF6600"/>
              </a:buClr>
              <a:buFont typeface="Wingdings" charset="2"/>
              <a:buChar char="Ø"/>
            </a:pPr>
            <a:r>
              <a:rPr lang="el-GR" sz="2600" dirty="0" smtClean="0">
                <a:solidFill>
                  <a:srgbClr val="000090"/>
                </a:solidFill>
                <a:latin typeface="Times New Roman" pitchFamily="18" charset="0"/>
                <a:cs typeface="Times New Roman" pitchFamily="18" charset="0"/>
              </a:rPr>
              <a:t>Νοέμβριο</a:t>
            </a:r>
            <a:r>
              <a:rPr lang="el-GR" sz="2600" dirty="0">
                <a:solidFill>
                  <a:srgbClr val="000090"/>
                </a:solidFill>
                <a:latin typeface="Times New Roman" pitchFamily="18" charset="0"/>
                <a:cs typeface="Times New Roman" pitchFamily="18" charset="0"/>
              </a:rPr>
              <a:t>ς</a:t>
            </a:r>
            <a:r>
              <a:rPr lang="el-GR" sz="2600" dirty="0" smtClean="0">
                <a:solidFill>
                  <a:srgbClr val="000090"/>
                </a:solidFill>
                <a:latin typeface="Times New Roman" pitchFamily="18" charset="0"/>
                <a:cs typeface="Times New Roman" pitchFamily="18" charset="0"/>
              </a:rPr>
              <a:t> 2014 (</a:t>
            </a:r>
            <a:r>
              <a:rPr lang="el-GR" sz="2600" b="1" dirty="0" smtClean="0">
                <a:solidFill>
                  <a:srgbClr val="000090"/>
                </a:solidFill>
                <a:latin typeface="Times New Roman" pitchFamily="18" charset="0"/>
                <a:cs typeface="Times New Roman" pitchFamily="18" charset="0"/>
              </a:rPr>
              <a:t>Σλοβενία</a:t>
            </a:r>
            <a:r>
              <a:rPr lang="el-GR" sz="2600" dirty="0" smtClean="0">
                <a:solidFill>
                  <a:srgbClr val="000090"/>
                </a:solidFill>
                <a:latin typeface="Times New Roman" pitchFamily="18" charset="0"/>
                <a:cs typeface="Times New Roman" pitchFamily="18" charset="0"/>
              </a:rPr>
              <a:t>) και Δεκέμβριος 2014 (</a:t>
            </a:r>
            <a:r>
              <a:rPr lang="el-GR" sz="2600" b="1" dirty="0" smtClean="0">
                <a:solidFill>
                  <a:srgbClr val="000090"/>
                </a:solidFill>
                <a:latin typeface="Times New Roman" pitchFamily="18" charset="0"/>
                <a:cs typeface="Times New Roman" pitchFamily="18" charset="0"/>
              </a:rPr>
              <a:t>Κροατία</a:t>
            </a:r>
            <a:r>
              <a:rPr lang="el-GR" sz="2600" dirty="0" smtClean="0">
                <a:solidFill>
                  <a:srgbClr val="000090"/>
                </a:solidFill>
                <a:latin typeface="Times New Roman" pitchFamily="18" charset="0"/>
                <a:cs typeface="Times New Roman" pitchFamily="18" charset="0"/>
              </a:rPr>
              <a:t>)</a:t>
            </a:r>
            <a:r>
              <a:rPr lang="en-GB" sz="2600" dirty="0" smtClean="0">
                <a:solidFill>
                  <a:srgbClr val="000090"/>
                </a:solidFill>
                <a:latin typeface="Times New Roman" pitchFamily="18" charset="0"/>
                <a:cs typeface="Times New Roman" pitchFamily="18" charset="0"/>
              </a:rPr>
              <a:t>: </a:t>
            </a:r>
            <a:r>
              <a:rPr lang="el-GR" sz="2600" dirty="0" smtClean="0">
                <a:solidFill>
                  <a:srgbClr val="000090"/>
                </a:solidFill>
                <a:latin typeface="Times New Roman" pitchFamily="18" charset="0"/>
                <a:cs typeface="Times New Roman" pitchFamily="18" charset="0"/>
              </a:rPr>
              <a:t>Κρούσματα</a:t>
            </a:r>
            <a:r>
              <a:rPr lang="el-GR" sz="2600" b="1" dirty="0" smtClean="0">
                <a:solidFill>
                  <a:srgbClr val="FF6600"/>
                </a:solidFill>
                <a:latin typeface="Times New Roman" pitchFamily="18" charset="0"/>
                <a:cs typeface="Times New Roman" pitchFamily="18" charset="0"/>
              </a:rPr>
              <a:t> </a:t>
            </a:r>
            <a:r>
              <a:rPr lang="el-GR" sz="2600" b="1" i="1" dirty="0">
                <a:solidFill>
                  <a:srgbClr val="009ED6"/>
                </a:solidFill>
                <a:effectLst>
                  <a:outerShdw blurRad="38100" dist="38100" dir="2700000" algn="tl">
                    <a:srgbClr val="000000"/>
                  </a:outerShdw>
                </a:effectLst>
                <a:latin typeface="Times New Roman"/>
                <a:cs typeface="Times New Roman"/>
              </a:rPr>
              <a:t>ιλαράς.</a:t>
            </a:r>
          </a:p>
          <a:p>
            <a:pPr marL="0" indent="0" algn="just">
              <a:lnSpc>
                <a:spcPct val="110000"/>
              </a:lnSpc>
              <a:buClr>
                <a:srgbClr val="FF6600"/>
              </a:buClr>
              <a:buNone/>
            </a:pPr>
            <a:endParaRPr lang="el-GR" sz="2800" dirty="0">
              <a:solidFill>
                <a:srgbClr val="000090"/>
              </a:solidFill>
              <a:latin typeface="Times New Roman" pitchFamily="18" charset="0"/>
              <a:cs typeface="Times New Roman" pitchFamily="18" charset="0"/>
            </a:endParaRPr>
          </a:p>
        </p:txBody>
      </p:sp>
    </p:spTree>
    <p:extLst>
      <p:ext uri="{BB962C8B-B14F-4D97-AF65-F5344CB8AC3E}">
        <p14:creationId xmlns:p14="http://schemas.microsoft.com/office/powerpoint/2010/main" val="1418558060"/>
      </p:ext>
    </p:extLst>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332656"/>
            <a:ext cx="8206680" cy="1368152"/>
          </a:xfrm>
        </p:spPr>
        <p:txBody>
          <a:bodyPr>
            <a:normAutofit fontScale="90000"/>
          </a:bodyPr>
          <a:lstStyle/>
          <a:p>
            <a:pPr algn="ctr"/>
            <a:r>
              <a:rPr lang="el-GR" dirty="0" smtClean="0">
                <a:solidFill>
                  <a:srgbClr val="0000FF"/>
                </a:solidFill>
                <a:cs typeface="Times New Roman" pitchFamily="18" charset="0"/>
              </a:rPr>
              <a:t/>
            </a:r>
            <a:br>
              <a:rPr lang="el-GR" dirty="0" smtClean="0">
                <a:solidFill>
                  <a:srgbClr val="0000FF"/>
                </a:solidFill>
                <a:cs typeface="Times New Roman" pitchFamily="18" charset="0"/>
              </a:rPr>
            </a:br>
            <a:r>
              <a:rPr lang="el-GR" sz="4900" b="1" dirty="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Η γνώμη να βασίζεται σε γνώση</a:t>
            </a:r>
            <a:r>
              <a:rPr lang="en-GB" sz="4900" b="1" dirty="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a:t>
            </a:r>
            <a:r>
              <a:rPr lang="el-GR" sz="4900" b="1" dirty="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
            </a:r>
            <a:br>
              <a:rPr lang="el-GR" sz="4900" b="1" dirty="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br>
            <a:endParaRPr lang="el-GR" sz="4900" b="1" dirty="0">
              <a:solidFill>
                <a:srgbClr val="FF66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2438400" y="2204864"/>
            <a:ext cx="4572000" cy="3600000"/>
          </a:xfrm>
          <a:prstGeom prst="rect">
            <a:avLst/>
          </a:prstGeom>
          <a:noFill/>
          <a:ln w="9525">
            <a:noFill/>
            <a:miter lim="800000"/>
            <a:headEnd/>
            <a:tailEnd/>
          </a:ln>
          <a:effectLst/>
        </p:spPr>
      </p:pic>
    </p:spTree>
    <p:extLst>
      <p:ext uri="{BB962C8B-B14F-4D97-AF65-F5344CB8AC3E}">
        <p14:creationId xmlns:p14="http://schemas.microsoft.com/office/powerpoint/2010/main" val="37993061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unicef.jpg"/>
          <p:cNvPicPr>
            <a:picLocks noGrp="1" noChangeAspect="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2438400" y="3962400"/>
            <a:ext cx="4583147" cy="2438400"/>
          </a:xfrm>
        </p:spPr>
      </p:pic>
      <p:sp>
        <p:nvSpPr>
          <p:cNvPr id="4" name="Content Placeholder 2"/>
          <p:cNvSpPr txBox="1">
            <a:spLocks/>
          </p:cNvSpPr>
          <p:nvPr/>
        </p:nvSpPr>
        <p:spPr>
          <a:xfrm>
            <a:off x="838200" y="1143000"/>
            <a:ext cx="8001000" cy="556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FF6600"/>
              </a:buClr>
              <a:buNone/>
            </a:pPr>
            <a:r>
              <a:rPr lang="el-GR" sz="3600" b="1" i="1" dirty="0">
                <a:solidFill>
                  <a:srgbClr val="FF0000"/>
                </a:solidFill>
                <a:effectLst>
                  <a:outerShdw blurRad="38100" dist="38100" dir="2700000" algn="tl">
                    <a:srgbClr val="000000"/>
                  </a:outerShdw>
                </a:effectLst>
                <a:latin typeface="Times New Roman"/>
                <a:cs typeface="Times New Roman"/>
              </a:rPr>
              <a:t>Κάθε παιδί στον κόσμο έχει δικαίωμα στην προστασία από σοβαρά και δυνητικά θανατηφόρα μεταδοτικά νοσήματα. </a:t>
            </a:r>
          </a:p>
          <a:p>
            <a:pPr marL="0" indent="0" algn="just">
              <a:lnSpc>
                <a:spcPct val="50000"/>
              </a:lnSpc>
              <a:buClr>
                <a:srgbClr val="FF6600"/>
              </a:buClr>
              <a:buNone/>
            </a:pPr>
            <a:endParaRPr lang="el-GR" sz="2800" i="1" dirty="0" smtClean="0">
              <a:solidFill>
                <a:srgbClr val="FF6600"/>
              </a:solidFill>
              <a:latin typeface="Times New Roman" pitchFamily="18" charset="0"/>
              <a:cs typeface="Times New Roman" pitchFamily="18" charset="0"/>
            </a:endParaRPr>
          </a:p>
          <a:p>
            <a:pPr marL="0" indent="0" algn="just">
              <a:buClr>
                <a:srgbClr val="FF6600"/>
              </a:buClr>
              <a:buNone/>
            </a:pPr>
            <a:endParaRPr lang="el-GR" sz="2800" i="1" dirty="0">
              <a:solidFill>
                <a:srgbClr val="000090"/>
              </a:solidFill>
              <a:latin typeface="Times New Roman" pitchFamily="18" charset="0"/>
              <a:cs typeface="Times New Roman" pitchFamily="18" charset="0"/>
            </a:endParaRPr>
          </a:p>
        </p:txBody>
      </p:sp>
    </p:spTree>
    <p:extLst>
      <p:ext uri="{BB962C8B-B14F-4D97-AF65-F5344CB8AC3E}">
        <p14:creationId xmlns:p14="http://schemas.microsoft.com/office/powerpoint/2010/main" val="828079557"/>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r2013gr_epikairotita.png"/>
          <p:cNvPicPr>
            <a:picLocks noGrp="1" noChangeAspect="1"/>
          </p:cNvPicPr>
          <p:nvPr>
            <p:ph idx="1"/>
          </p:nvPr>
        </p:nvPicPr>
        <p:blipFill>
          <a:blip r:embed="rId2" cstate="print"/>
          <a:stretch>
            <a:fillRect/>
          </a:stretch>
        </p:blipFill>
        <p:spPr>
          <a:xfrm>
            <a:off x="0" y="0"/>
            <a:ext cx="9144000" cy="6858000"/>
          </a:xfrm>
        </p:spPr>
      </p:pic>
    </p:spTree>
    <p:extLst>
      <p:ext uri="{BB962C8B-B14F-4D97-AF65-F5344CB8AC3E}">
        <p14:creationId xmlns:p14="http://schemas.microsoft.com/office/powerpoint/2010/main" val="31484235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23.pdf"/>
          <p:cNvPicPr>
            <a:picLocks noGrp="1" noChangeAspect="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762000" y="1371600"/>
            <a:ext cx="8077200" cy="4983163"/>
          </a:xfrm>
        </p:spPr>
      </p:pic>
      <p:sp>
        <p:nvSpPr>
          <p:cNvPr id="6" name="Title 1"/>
          <p:cNvSpPr>
            <a:spLocks noGrp="1"/>
          </p:cNvSpPr>
          <p:nvPr>
            <p:ph type="title"/>
          </p:nvPr>
        </p:nvSpPr>
        <p:spPr>
          <a:xfrm>
            <a:off x="762000" y="152400"/>
            <a:ext cx="8077200" cy="990600"/>
          </a:xfrm>
        </p:spPr>
        <p:txBody>
          <a:bodyPr>
            <a:noAutofit/>
          </a:bodyPr>
          <a:lstStyle/>
          <a:p>
            <a:pPr algn="ctr"/>
            <a:r>
              <a:rPr lang="el-GR" sz="3600" b="1" dirty="0">
                <a:solidFill>
                  <a:srgbClr val="FF6600"/>
                </a:solidFill>
                <a:effectLst>
                  <a:outerShdw blurRad="38100" dist="38100" dir="2700000" algn="tl">
                    <a:srgbClr val="000000"/>
                  </a:outerShdw>
                </a:effectLst>
                <a:latin typeface="Times New Roman"/>
                <a:ea typeface="+mn-ea"/>
                <a:cs typeface="Times New Roman"/>
              </a:rPr>
              <a:t>Πόσο ψηλό είναι το ανοσιακό τείχος στη χώρα/πόλη μας???</a:t>
            </a:r>
          </a:p>
        </p:txBody>
      </p:sp>
    </p:spTree>
    <p:extLst>
      <p:ext uri="{BB962C8B-B14F-4D97-AF65-F5344CB8AC3E}">
        <p14:creationId xmlns:p14="http://schemas.microsoft.com/office/powerpoint/2010/main" val="34928393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990600"/>
          </a:xfrm>
        </p:spPr>
        <p:txBody>
          <a:bodyPr>
            <a:normAutofit/>
          </a:bodyPr>
          <a:lstStyle/>
          <a:p>
            <a:pPr algn="ctr"/>
            <a:r>
              <a:rPr lang="el-GR" sz="4000" b="1" dirty="0">
                <a:solidFill>
                  <a:srgbClr val="FF6600"/>
                </a:solidFill>
                <a:effectLst>
                  <a:outerShdw blurRad="38100" dist="38100" dir="2700000" algn="tl">
                    <a:srgbClr val="000000"/>
                  </a:outerShdw>
                </a:effectLst>
                <a:latin typeface="Times New Roman"/>
                <a:ea typeface="+mn-ea"/>
                <a:cs typeface="Times New Roman"/>
              </a:rPr>
              <a:t>Βιβλιογραφικές αναφορές</a:t>
            </a:r>
          </a:p>
        </p:txBody>
      </p:sp>
      <p:sp>
        <p:nvSpPr>
          <p:cNvPr id="4" name="Content Placeholder 2"/>
          <p:cNvSpPr txBox="1">
            <a:spLocks/>
          </p:cNvSpPr>
          <p:nvPr/>
        </p:nvSpPr>
        <p:spPr>
          <a:xfrm>
            <a:off x="762000" y="914400"/>
            <a:ext cx="8229600" cy="594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FF6600"/>
              </a:buClr>
              <a:buNone/>
            </a:pPr>
            <a:r>
              <a:rPr lang="el-GR" sz="2800" dirty="0" smtClean="0">
                <a:solidFill>
                  <a:srgbClr val="000090"/>
                </a:solidFill>
                <a:latin typeface="Times New Roman" pitchFamily="18" charset="0"/>
                <a:cs typeface="Times New Roman" pitchFamily="18" charset="0"/>
              </a:rPr>
              <a:t>1.</a:t>
            </a:r>
            <a:r>
              <a:rPr lang="en-GB" sz="2800" dirty="0" smtClean="0">
                <a:solidFill>
                  <a:srgbClr val="000090"/>
                </a:solidFill>
                <a:latin typeface="Times New Roman" pitchFamily="18" charset="0"/>
                <a:cs typeface="Times New Roman" pitchFamily="18" charset="0"/>
              </a:rPr>
              <a:t>Consequence or coincidence? The occurrence, pathogenesis and significance of autoimmune manifestations after viral vaccines. </a:t>
            </a:r>
          </a:p>
          <a:p>
            <a:pPr marL="0" indent="0" algn="just">
              <a:buClr>
                <a:srgbClr val="FF6600"/>
              </a:buClr>
              <a:buNone/>
            </a:pPr>
            <a:r>
              <a:rPr lang="en-GB" sz="2800" i="1" dirty="0" smtClean="0">
                <a:solidFill>
                  <a:srgbClr val="FF6600"/>
                </a:solidFill>
                <a:latin typeface="Times New Roman" pitchFamily="18" charset="0"/>
                <a:cs typeface="Times New Roman" pitchFamily="18" charset="0"/>
              </a:rPr>
              <a:t>Ami </a:t>
            </a:r>
            <a:r>
              <a:rPr lang="en-GB" sz="2800" i="1" dirty="0" err="1" smtClean="0">
                <a:solidFill>
                  <a:srgbClr val="FF6600"/>
                </a:solidFill>
                <a:latin typeface="Times New Roman" pitchFamily="18" charset="0"/>
                <a:cs typeface="Times New Roman" pitchFamily="18" charset="0"/>
              </a:rPr>
              <a:t>Schattner</a:t>
            </a:r>
            <a:r>
              <a:rPr lang="en-GB" sz="2800" i="1" dirty="0" smtClean="0">
                <a:solidFill>
                  <a:srgbClr val="FF6600"/>
                </a:solidFill>
                <a:latin typeface="Times New Roman" pitchFamily="18" charset="0"/>
                <a:cs typeface="Times New Roman" pitchFamily="18" charset="0"/>
              </a:rPr>
              <a:t>, Vaccine, 2005, Cambridge, UK.</a:t>
            </a:r>
            <a:endParaRPr lang="el-GR" sz="2800" i="1" dirty="0" smtClean="0">
              <a:solidFill>
                <a:srgbClr val="FF6600"/>
              </a:solidFill>
              <a:latin typeface="Times New Roman" pitchFamily="18" charset="0"/>
              <a:cs typeface="Times New Roman" pitchFamily="18" charset="0"/>
            </a:endParaRPr>
          </a:p>
          <a:p>
            <a:pPr marL="0" indent="0" algn="just">
              <a:buClr>
                <a:srgbClr val="FF6600"/>
              </a:buClr>
              <a:buNone/>
            </a:pPr>
            <a:endParaRPr lang="en-GB" sz="2800" i="1" dirty="0" smtClean="0">
              <a:solidFill>
                <a:srgbClr val="FF6600"/>
              </a:solidFill>
              <a:latin typeface="Times New Roman" pitchFamily="18" charset="0"/>
              <a:cs typeface="Times New Roman" pitchFamily="18" charset="0"/>
            </a:endParaRPr>
          </a:p>
          <a:p>
            <a:pPr marL="0" indent="0" algn="just">
              <a:buClr>
                <a:srgbClr val="FF6600"/>
              </a:buClr>
              <a:buNone/>
            </a:pPr>
            <a:r>
              <a:rPr lang="en-GB" sz="2800" dirty="0" smtClean="0">
                <a:solidFill>
                  <a:srgbClr val="000090"/>
                </a:solidFill>
                <a:latin typeface="Times New Roman" pitchFamily="18" charset="0"/>
                <a:cs typeface="Times New Roman" pitchFamily="18" charset="0"/>
              </a:rPr>
              <a:t>2. Adverse effects of vaccines. Evidence and causality. </a:t>
            </a:r>
          </a:p>
          <a:p>
            <a:pPr marL="0" indent="0" algn="just">
              <a:buClr>
                <a:srgbClr val="FF6600"/>
              </a:buClr>
              <a:buNone/>
            </a:pPr>
            <a:r>
              <a:rPr lang="en-GB" sz="2800" i="1" dirty="0" smtClean="0">
                <a:solidFill>
                  <a:srgbClr val="FF6600"/>
                </a:solidFill>
                <a:latin typeface="Times New Roman" pitchFamily="18" charset="0"/>
                <a:cs typeface="Times New Roman" pitchFamily="18" charset="0"/>
              </a:rPr>
              <a:t>Ellen Wright, Clayton et al, Institute of Medicine-IOM, National Academy of Sciences, 2011, US.</a:t>
            </a:r>
            <a:endParaRPr lang="el-GR" sz="2800" i="1" dirty="0" smtClean="0">
              <a:solidFill>
                <a:srgbClr val="FF6600"/>
              </a:solidFill>
              <a:latin typeface="Times New Roman" pitchFamily="18" charset="0"/>
              <a:cs typeface="Times New Roman" pitchFamily="18" charset="0"/>
            </a:endParaRPr>
          </a:p>
          <a:p>
            <a:pPr marL="0" indent="0" algn="just">
              <a:buClr>
                <a:srgbClr val="FF6600"/>
              </a:buClr>
              <a:buNone/>
            </a:pPr>
            <a:endParaRPr lang="en-GB" sz="2800" i="1" dirty="0" smtClean="0">
              <a:solidFill>
                <a:srgbClr val="FF6600"/>
              </a:solidFill>
              <a:latin typeface="Times New Roman" pitchFamily="18" charset="0"/>
              <a:cs typeface="Times New Roman" pitchFamily="18" charset="0"/>
            </a:endParaRPr>
          </a:p>
          <a:p>
            <a:pPr marL="0" indent="0" algn="just">
              <a:buClr>
                <a:srgbClr val="FF6600"/>
              </a:buClr>
              <a:buNone/>
            </a:pPr>
            <a:r>
              <a:rPr lang="en-GB" sz="2800" dirty="0" smtClean="0">
                <a:solidFill>
                  <a:srgbClr val="000090"/>
                </a:solidFill>
                <a:latin typeface="Times New Roman" pitchFamily="18" charset="0"/>
                <a:cs typeface="Times New Roman" pitchFamily="18" charset="0"/>
              </a:rPr>
              <a:t>3. Safety of vaccines used for routine immunizations of US children: A systematic review</a:t>
            </a:r>
            <a:r>
              <a:rPr lang="el-GR" sz="2800" dirty="0" smtClean="0">
                <a:solidFill>
                  <a:srgbClr val="000090"/>
                </a:solidFill>
                <a:latin typeface="Times New Roman" pitchFamily="18" charset="0"/>
                <a:cs typeface="Times New Roman" pitchFamily="18" charset="0"/>
              </a:rPr>
              <a:t>. </a:t>
            </a:r>
          </a:p>
          <a:p>
            <a:pPr marL="0" indent="0" algn="just">
              <a:buClr>
                <a:srgbClr val="FF6600"/>
              </a:buClr>
              <a:buNone/>
            </a:pPr>
            <a:r>
              <a:rPr lang="en-GB" sz="2800" i="1" dirty="0" smtClean="0">
                <a:solidFill>
                  <a:srgbClr val="FF6600"/>
                </a:solidFill>
                <a:latin typeface="Times New Roman" pitchFamily="18" charset="0"/>
                <a:cs typeface="Times New Roman" pitchFamily="18" charset="0"/>
              </a:rPr>
              <a:t>Margaret </a:t>
            </a:r>
            <a:r>
              <a:rPr lang="en-GB" sz="2800" i="1" dirty="0" err="1" smtClean="0">
                <a:solidFill>
                  <a:srgbClr val="FF6600"/>
                </a:solidFill>
                <a:latin typeface="Times New Roman" pitchFamily="18" charset="0"/>
                <a:cs typeface="Times New Roman" pitchFamily="18" charset="0"/>
              </a:rPr>
              <a:t>Maglione</a:t>
            </a:r>
            <a:r>
              <a:rPr lang="en-GB" sz="2800" i="1" dirty="0" smtClean="0">
                <a:solidFill>
                  <a:srgbClr val="FF6600"/>
                </a:solidFill>
                <a:latin typeface="Times New Roman" pitchFamily="18" charset="0"/>
                <a:cs typeface="Times New Roman" pitchFamily="18" charset="0"/>
              </a:rPr>
              <a:t> et al, </a:t>
            </a:r>
            <a:r>
              <a:rPr lang="en-GB" sz="2800" i="1" dirty="0" err="1" smtClean="0">
                <a:solidFill>
                  <a:srgbClr val="FF6600"/>
                </a:solidFill>
                <a:latin typeface="Times New Roman" pitchFamily="18" charset="0"/>
                <a:cs typeface="Times New Roman" pitchFamily="18" charset="0"/>
              </a:rPr>
              <a:t>Pediatrics</a:t>
            </a:r>
            <a:r>
              <a:rPr lang="en-GB" sz="2800" i="1" dirty="0" smtClean="0">
                <a:solidFill>
                  <a:srgbClr val="FF6600"/>
                </a:solidFill>
                <a:latin typeface="Times New Roman" pitchFamily="18" charset="0"/>
                <a:cs typeface="Times New Roman" pitchFamily="18" charset="0"/>
              </a:rPr>
              <a:t>, 2014.</a:t>
            </a:r>
            <a:endParaRPr lang="el-GR" sz="2800" i="1" dirty="0">
              <a:solidFill>
                <a:srgbClr val="FF6600"/>
              </a:solidFill>
              <a:latin typeface="Times New Roman" pitchFamily="18" charset="0"/>
              <a:cs typeface="Times New Roman" pitchFamily="18" charset="0"/>
            </a:endParaRPr>
          </a:p>
        </p:txBody>
      </p:sp>
    </p:spTree>
    <p:extLst>
      <p:ext uri="{BB962C8B-B14F-4D97-AF65-F5344CB8AC3E}">
        <p14:creationId xmlns:p14="http://schemas.microsoft.com/office/powerpoint/2010/main" val="893039148"/>
      </p:ext>
    </p:extLst>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685800"/>
          </a:xfrm>
        </p:spPr>
        <p:txBody>
          <a:bodyPr>
            <a:noAutofit/>
          </a:bodyPr>
          <a:lstStyle/>
          <a:p>
            <a:pPr algn="ctr"/>
            <a:r>
              <a:rPr lang="el-GR" sz="4000" b="1" dirty="0">
                <a:solidFill>
                  <a:srgbClr val="FF6600"/>
                </a:solidFill>
                <a:effectLst>
                  <a:outerShdw blurRad="38100" dist="38100" dir="2700000" algn="tl">
                    <a:srgbClr val="000000"/>
                  </a:outerShdw>
                </a:effectLst>
                <a:latin typeface="Times New Roman"/>
                <a:ea typeface="+mn-ea"/>
                <a:cs typeface="Times New Roman"/>
              </a:rPr>
              <a:t>Βιβλιογραφικές Αναφορές</a:t>
            </a:r>
          </a:p>
        </p:txBody>
      </p:sp>
      <p:sp>
        <p:nvSpPr>
          <p:cNvPr id="4" name="Content Placeholder 2"/>
          <p:cNvSpPr txBox="1">
            <a:spLocks/>
          </p:cNvSpPr>
          <p:nvPr/>
        </p:nvSpPr>
        <p:spPr>
          <a:xfrm>
            <a:off x="685800" y="914400"/>
            <a:ext cx="83058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FF6600"/>
              </a:buClr>
              <a:buNone/>
            </a:pPr>
            <a:r>
              <a:rPr lang="el-GR" sz="2800" dirty="0" smtClean="0">
                <a:solidFill>
                  <a:srgbClr val="000090"/>
                </a:solidFill>
                <a:latin typeface="Times New Roman" pitchFamily="18" charset="0"/>
                <a:cs typeface="Times New Roman" pitchFamily="18" charset="0"/>
              </a:rPr>
              <a:t> </a:t>
            </a:r>
            <a:endParaRPr lang="el-GR" sz="2800" dirty="0">
              <a:solidFill>
                <a:srgbClr val="000090"/>
              </a:solidFill>
              <a:latin typeface="Times New Roman" pitchFamily="18" charset="0"/>
              <a:cs typeface="Times New Roman" pitchFamily="18" charset="0"/>
            </a:endParaRPr>
          </a:p>
        </p:txBody>
      </p:sp>
      <p:sp>
        <p:nvSpPr>
          <p:cNvPr id="5" name="Rectangle 4"/>
          <p:cNvSpPr/>
          <p:nvPr/>
        </p:nvSpPr>
        <p:spPr>
          <a:xfrm>
            <a:off x="685800" y="671690"/>
            <a:ext cx="8305800" cy="6186310"/>
          </a:xfrm>
          <a:prstGeom prst="rect">
            <a:avLst/>
          </a:prstGeom>
        </p:spPr>
        <p:txBody>
          <a:bodyPr wrap="square">
            <a:spAutoFit/>
          </a:bodyPr>
          <a:lstStyle/>
          <a:p>
            <a:pPr marL="342900" indent="-342900" algn="just">
              <a:buAutoNum type="arabicPeriod"/>
            </a:pPr>
            <a:r>
              <a:rPr lang="en-US" dirty="0" smtClean="0">
                <a:solidFill>
                  <a:srgbClr val="000090"/>
                </a:solidFill>
                <a:latin typeface="Times New Roman"/>
                <a:cs typeface="Times New Roman"/>
              </a:rPr>
              <a:t>Safety </a:t>
            </a:r>
            <a:r>
              <a:rPr lang="en-US" dirty="0">
                <a:solidFill>
                  <a:srgbClr val="000090"/>
                </a:solidFill>
                <a:latin typeface="Times New Roman"/>
                <a:cs typeface="Times New Roman"/>
              </a:rPr>
              <a:t>of vaccines used for routine immunization of US children: A </a:t>
            </a:r>
            <a:r>
              <a:rPr lang="en-US" dirty="0" smtClean="0">
                <a:solidFill>
                  <a:srgbClr val="000090"/>
                </a:solidFill>
                <a:latin typeface="Times New Roman"/>
                <a:cs typeface="Times New Roman"/>
              </a:rPr>
              <a:t>systematic</a:t>
            </a:r>
            <a:r>
              <a:rPr lang="el-GR" dirty="0">
                <a:solidFill>
                  <a:srgbClr val="000090"/>
                </a:solidFill>
                <a:latin typeface="Times New Roman"/>
                <a:cs typeface="Times New Roman"/>
              </a:rPr>
              <a:t> </a:t>
            </a:r>
            <a:r>
              <a:rPr lang="en-US" dirty="0" smtClean="0">
                <a:solidFill>
                  <a:srgbClr val="000090"/>
                </a:solidFill>
                <a:latin typeface="Times New Roman"/>
                <a:cs typeface="Times New Roman"/>
              </a:rPr>
              <a:t>review</a:t>
            </a:r>
            <a:r>
              <a:rPr lang="en-US" dirty="0">
                <a:solidFill>
                  <a:srgbClr val="000090"/>
                </a:solidFill>
                <a:latin typeface="Times New Roman"/>
                <a:cs typeface="Times New Roman"/>
              </a:rPr>
              <a:t>. Maglione MA et al. Pediatrics 2014 Jul 1</a:t>
            </a:r>
            <a:r>
              <a:rPr lang="en-US" dirty="0" smtClean="0">
                <a:solidFill>
                  <a:srgbClr val="000090"/>
                </a:solidFill>
                <a:latin typeface="Times New Roman"/>
                <a:cs typeface="Times New Roman"/>
              </a:rPr>
              <a:t>.</a:t>
            </a:r>
            <a:endParaRPr lang="el-GR" dirty="0" smtClean="0">
              <a:solidFill>
                <a:srgbClr val="000090"/>
              </a:solidFill>
              <a:latin typeface="Times New Roman"/>
              <a:cs typeface="Times New Roman"/>
            </a:endParaRPr>
          </a:p>
          <a:p>
            <a:pPr marL="342900" indent="-342900" algn="just">
              <a:buAutoNum type="arabicPeriod"/>
            </a:pPr>
            <a:r>
              <a:rPr lang="en-GB" dirty="0" smtClean="0">
                <a:solidFill>
                  <a:srgbClr val="000090"/>
                </a:solidFill>
                <a:latin typeface="Times New Roman"/>
                <a:cs typeface="Times New Roman"/>
              </a:rPr>
              <a:t>Vaccines are not associated with autism: an evidence-based meta-analysis of case-control and cohort studies. Taylor et al. Vaccine, 2014 Jun 17;32(29):3623-9.</a:t>
            </a:r>
          </a:p>
          <a:p>
            <a:pPr marL="342900" indent="-342900" algn="just">
              <a:buAutoNum type="arabicPeriod"/>
            </a:pPr>
            <a:r>
              <a:rPr lang="en-GB" dirty="0" smtClean="0">
                <a:solidFill>
                  <a:srgbClr val="000090"/>
                </a:solidFill>
                <a:latin typeface="Times New Roman"/>
                <a:cs typeface="Times New Roman"/>
              </a:rPr>
              <a:t>Vaccines for Measles, Mumps and Rubella in </a:t>
            </a:r>
            <a:r>
              <a:rPr lang="en-GB" dirty="0" err="1" smtClean="0">
                <a:solidFill>
                  <a:srgbClr val="000090"/>
                </a:solidFill>
                <a:latin typeface="Times New Roman"/>
                <a:cs typeface="Times New Roman"/>
              </a:rPr>
              <a:t>Chidren</a:t>
            </a:r>
            <a:r>
              <a:rPr lang="en-GB" dirty="0" smtClean="0">
                <a:solidFill>
                  <a:srgbClr val="000090"/>
                </a:solidFill>
                <a:latin typeface="Times New Roman"/>
                <a:cs typeface="Times New Roman"/>
              </a:rPr>
              <a:t>. </a:t>
            </a:r>
            <a:r>
              <a:rPr lang="en-GB" dirty="0" err="1" smtClean="0">
                <a:solidFill>
                  <a:srgbClr val="000090"/>
                </a:solidFill>
                <a:latin typeface="Times New Roman"/>
                <a:cs typeface="Times New Roman"/>
              </a:rPr>
              <a:t>Demicheli</a:t>
            </a:r>
            <a:r>
              <a:rPr lang="en-GB" dirty="0" smtClean="0">
                <a:solidFill>
                  <a:srgbClr val="000090"/>
                </a:solidFill>
                <a:latin typeface="Times New Roman"/>
                <a:cs typeface="Times New Roman"/>
              </a:rPr>
              <a:t> V et al. Cochrane Database </a:t>
            </a:r>
            <a:r>
              <a:rPr lang="en-GB" dirty="0" err="1" smtClean="0">
                <a:solidFill>
                  <a:srgbClr val="000090"/>
                </a:solidFill>
                <a:latin typeface="Times New Roman"/>
                <a:cs typeface="Times New Roman"/>
              </a:rPr>
              <a:t>Syst</a:t>
            </a:r>
            <a:r>
              <a:rPr lang="en-GB" dirty="0" smtClean="0">
                <a:solidFill>
                  <a:srgbClr val="000090"/>
                </a:solidFill>
                <a:latin typeface="Times New Roman"/>
                <a:cs typeface="Times New Roman"/>
              </a:rPr>
              <a:t> Rev. 2012 Feb 15.</a:t>
            </a:r>
            <a:endParaRPr lang="en-US" dirty="0">
              <a:solidFill>
                <a:srgbClr val="000090"/>
              </a:solidFill>
              <a:latin typeface="Times New Roman"/>
              <a:cs typeface="Times New Roman"/>
            </a:endParaRPr>
          </a:p>
          <a:p>
            <a:pPr marL="342900" indent="-342900" algn="just">
              <a:buAutoNum type="arabicPeriod" startAt="4"/>
            </a:pPr>
            <a:r>
              <a:rPr lang="en-US" dirty="0" smtClean="0">
                <a:solidFill>
                  <a:srgbClr val="000090"/>
                </a:solidFill>
                <a:latin typeface="Times New Roman"/>
                <a:cs typeface="Times New Roman"/>
              </a:rPr>
              <a:t>Immunization </a:t>
            </a:r>
            <a:r>
              <a:rPr lang="en-US" dirty="0">
                <a:solidFill>
                  <a:srgbClr val="000090"/>
                </a:solidFill>
                <a:latin typeface="Times New Roman"/>
                <a:cs typeface="Times New Roman"/>
              </a:rPr>
              <a:t>Safety Review: Adverse Effects of Vaccines: Evidence and Causality. Institute of Medicine. The National Academies Press: 2011. Consensus Report</a:t>
            </a:r>
            <a:r>
              <a:rPr lang="en-US" dirty="0" smtClean="0">
                <a:solidFill>
                  <a:srgbClr val="000090"/>
                </a:solidFill>
                <a:latin typeface="Times New Roman"/>
                <a:cs typeface="Times New Roman"/>
              </a:rPr>
              <a:t>.</a:t>
            </a:r>
          </a:p>
          <a:p>
            <a:pPr marL="342900" indent="-342900" algn="just">
              <a:buAutoNum type="arabicPeriod" startAt="4"/>
            </a:pPr>
            <a:r>
              <a:rPr lang="en-US" dirty="0" smtClean="0">
                <a:solidFill>
                  <a:srgbClr val="000090"/>
                </a:solidFill>
                <a:latin typeface="Times New Roman"/>
                <a:cs typeface="Times New Roman"/>
              </a:rPr>
              <a:t>Lack of Association Between Measles-Mumps-Rubella Vaccination and Autism in Children: A Case-Control Study. </a:t>
            </a:r>
            <a:r>
              <a:rPr lang="en-US" dirty="0" err="1" smtClean="0">
                <a:solidFill>
                  <a:srgbClr val="000090"/>
                </a:solidFill>
                <a:latin typeface="Times New Roman"/>
                <a:cs typeface="Times New Roman"/>
              </a:rPr>
              <a:t>Mrozek-Budzyn</a:t>
            </a:r>
            <a:r>
              <a:rPr lang="en-US" dirty="0" smtClean="0">
                <a:solidFill>
                  <a:srgbClr val="000090"/>
                </a:solidFill>
                <a:latin typeface="Times New Roman"/>
                <a:cs typeface="Times New Roman"/>
              </a:rPr>
              <a:t> D et al. </a:t>
            </a:r>
            <a:r>
              <a:rPr lang="en-US" dirty="0" err="1">
                <a:solidFill>
                  <a:srgbClr val="000090"/>
                </a:solidFill>
                <a:latin typeface="Times New Roman"/>
                <a:cs typeface="Times New Roman"/>
              </a:rPr>
              <a:t>P</a:t>
            </a:r>
            <a:r>
              <a:rPr lang="en-US" dirty="0" err="1" smtClean="0">
                <a:solidFill>
                  <a:srgbClr val="000090"/>
                </a:solidFill>
                <a:latin typeface="Times New Roman"/>
                <a:cs typeface="Times New Roman"/>
              </a:rPr>
              <a:t>ediatr</a:t>
            </a:r>
            <a:r>
              <a:rPr lang="en-US" dirty="0" smtClean="0">
                <a:solidFill>
                  <a:srgbClr val="000090"/>
                </a:solidFill>
                <a:latin typeface="Times New Roman"/>
                <a:cs typeface="Times New Roman"/>
              </a:rPr>
              <a:t> Infect Dis J. 2010;29(5):397-400.</a:t>
            </a:r>
          </a:p>
          <a:p>
            <a:pPr marL="342900" indent="-342900" algn="just">
              <a:buAutoNum type="arabicPeriod" startAt="4"/>
            </a:pPr>
            <a:r>
              <a:rPr lang="en-US" dirty="0" smtClean="0">
                <a:solidFill>
                  <a:srgbClr val="000090"/>
                </a:solidFill>
                <a:latin typeface="Times New Roman"/>
                <a:cs typeface="Times New Roman"/>
              </a:rPr>
              <a:t>Measles Vaccination and Antibody Response in Autism Spectrum Disorders. Baird G et al. Arch Dis Child 2008; 93(10):832-7.</a:t>
            </a:r>
          </a:p>
          <a:p>
            <a:pPr marL="342900" indent="-342900" algn="just">
              <a:buAutoNum type="arabicPeriod" startAt="4"/>
            </a:pPr>
            <a:r>
              <a:rPr lang="en-US" dirty="0" smtClean="0">
                <a:solidFill>
                  <a:srgbClr val="000090"/>
                </a:solidFill>
                <a:latin typeface="Times New Roman"/>
                <a:cs typeface="Times New Roman"/>
              </a:rPr>
              <a:t>Lack of Association between Measles Virus Vaccine and Autism with </a:t>
            </a:r>
            <a:r>
              <a:rPr lang="en-US" dirty="0" err="1" smtClean="0">
                <a:solidFill>
                  <a:srgbClr val="000090"/>
                </a:solidFill>
                <a:latin typeface="Times New Roman"/>
                <a:cs typeface="Times New Roman"/>
              </a:rPr>
              <a:t>Enteropathy</a:t>
            </a:r>
            <a:r>
              <a:rPr lang="en-US" dirty="0" smtClean="0">
                <a:solidFill>
                  <a:srgbClr val="000090"/>
                </a:solidFill>
                <a:latin typeface="Times New Roman"/>
                <a:cs typeface="Times New Roman"/>
              </a:rPr>
              <a:t>: A Case-Control Study. </a:t>
            </a:r>
            <a:r>
              <a:rPr lang="en-US" dirty="0" err="1" smtClean="0">
                <a:solidFill>
                  <a:srgbClr val="000090"/>
                </a:solidFill>
                <a:latin typeface="Times New Roman"/>
                <a:cs typeface="Times New Roman"/>
              </a:rPr>
              <a:t>Hornig</a:t>
            </a:r>
            <a:r>
              <a:rPr lang="en-US" dirty="0" smtClean="0">
                <a:solidFill>
                  <a:srgbClr val="000090"/>
                </a:solidFill>
                <a:latin typeface="Times New Roman"/>
                <a:cs typeface="Times New Roman"/>
              </a:rPr>
              <a:t> M et al. </a:t>
            </a:r>
            <a:r>
              <a:rPr lang="en-US" dirty="0" err="1" smtClean="0">
                <a:solidFill>
                  <a:srgbClr val="000090"/>
                </a:solidFill>
                <a:latin typeface="Times New Roman"/>
                <a:cs typeface="Times New Roman"/>
              </a:rPr>
              <a:t>PLoS</a:t>
            </a:r>
            <a:r>
              <a:rPr lang="en-US" dirty="0" smtClean="0">
                <a:solidFill>
                  <a:srgbClr val="000090"/>
                </a:solidFill>
                <a:latin typeface="Times New Roman"/>
                <a:cs typeface="Times New Roman"/>
              </a:rPr>
              <a:t> ONE 2008; 3(9):e3140.</a:t>
            </a:r>
          </a:p>
          <a:p>
            <a:pPr marL="342900" indent="-342900" algn="just">
              <a:buFontTx/>
              <a:buAutoNum type="arabicPeriod" startAt="4"/>
            </a:pPr>
            <a:r>
              <a:rPr lang="en-US" dirty="0">
                <a:solidFill>
                  <a:srgbClr val="000090"/>
                </a:solidFill>
                <a:latin typeface="Times New Roman"/>
                <a:cs typeface="Times New Roman"/>
              </a:rPr>
              <a:t>Immunizations and Autism: A Review of the Literature. </a:t>
            </a:r>
            <a:r>
              <a:rPr lang="en-US" dirty="0" err="1">
                <a:solidFill>
                  <a:srgbClr val="000090"/>
                </a:solidFill>
                <a:latin typeface="Times New Roman"/>
                <a:cs typeface="Times New Roman"/>
              </a:rPr>
              <a:t>Doja</a:t>
            </a:r>
            <a:r>
              <a:rPr lang="en-US" dirty="0">
                <a:solidFill>
                  <a:srgbClr val="000090"/>
                </a:solidFill>
                <a:latin typeface="Times New Roman"/>
                <a:cs typeface="Times New Roman"/>
              </a:rPr>
              <a:t> A, Roberts W. Can J </a:t>
            </a:r>
            <a:r>
              <a:rPr lang="en-US" dirty="0" err="1">
                <a:solidFill>
                  <a:srgbClr val="000090"/>
                </a:solidFill>
                <a:latin typeface="Times New Roman"/>
                <a:cs typeface="Times New Roman"/>
              </a:rPr>
              <a:t>Neurol</a:t>
            </a:r>
            <a:r>
              <a:rPr lang="en-US" dirty="0">
                <a:solidFill>
                  <a:srgbClr val="000090"/>
                </a:solidFill>
                <a:latin typeface="Times New Roman"/>
                <a:cs typeface="Times New Roman"/>
              </a:rPr>
              <a:t> Sci. 2006; 33(4):341-6. </a:t>
            </a:r>
            <a:endParaRPr lang="en-US" dirty="0" smtClean="0">
              <a:solidFill>
                <a:srgbClr val="000090"/>
              </a:solidFill>
              <a:latin typeface="Times New Roman"/>
              <a:cs typeface="Times New Roman"/>
            </a:endParaRPr>
          </a:p>
          <a:p>
            <a:pPr marL="342900" indent="-342900" algn="just">
              <a:buFontTx/>
              <a:buAutoNum type="arabicPeriod" startAt="4"/>
            </a:pPr>
            <a:r>
              <a:rPr lang="en-US" dirty="0">
                <a:solidFill>
                  <a:srgbClr val="000090"/>
                </a:solidFill>
                <a:latin typeface="Times New Roman"/>
                <a:cs typeface="Times New Roman"/>
              </a:rPr>
              <a:t>No Evidence of Persisting Measles Virus in Peripheral Blood Mononuclear Cells from Children with Autism Spectrum Disorder. D’Souza Y et al. Pediatrics 2006; 118(4):1664-75. </a:t>
            </a:r>
            <a:endParaRPr lang="en-US" dirty="0" smtClean="0">
              <a:solidFill>
                <a:srgbClr val="000090"/>
              </a:solidFill>
              <a:latin typeface="Times New Roman"/>
              <a:cs typeface="Times New Roman"/>
            </a:endParaRPr>
          </a:p>
          <a:p>
            <a:pPr marL="342900" indent="-342900" algn="just">
              <a:buFontTx/>
              <a:buAutoNum type="arabicPeriod" startAt="4"/>
            </a:pPr>
            <a:r>
              <a:rPr lang="en-US" dirty="0" smtClean="0">
                <a:solidFill>
                  <a:srgbClr val="000090"/>
                </a:solidFill>
                <a:latin typeface="Times New Roman"/>
                <a:cs typeface="Times New Roman"/>
              </a:rPr>
              <a:t>MMR-Vaccine and Regression in Autism Spectrum Disorders: Negative Results Presented from Japan.</a:t>
            </a:r>
            <a:r>
              <a:rPr lang="en-GB" dirty="0" smtClean="0">
                <a:solidFill>
                  <a:srgbClr val="000090"/>
                </a:solidFill>
                <a:latin typeface="Times New Roman"/>
                <a:cs typeface="Times New Roman"/>
              </a:rPr>
              <a:t> Uchiyama T et al. J Autism </a:t>
            </a:r>
            <a:r>
              <a:rPr lang="en-GB" dirty="0" err="1" smtClean="0">
                <a:solidFill>
                  <a:srgbClr val="000090"/>
                </a:solidFill>
                <a:latin typeface="Times New Roman"/>
                <a:cs typeface="Times New Roman"/>
              </a:rPr>
              <a:t>Dev</a:t>
            </a:r>
            <a:r>
              <a:rPr lang="en-GB" dirty="0" smtClean="0">
                <a:solidFill>
                  <a:srgbClr val="000090"/>
                </a:solidFill>
                <a:latin typeface="Times New Roman"/>
                <a:cs typeface="Times New Roman"/>
              </a:rPr>
              <a:t> </a:t>
            </a:r>
            <a:r>
              <a:rPr lang="en-GB" dirty="0" err="1" smtClean="0">
                <a:solidFill>
                  <a:srgbClr val="000090"/>
                </a:solidFill>
                <a:latin typeface="Times New Roman"/>
                <a:cs typeface="Times New Roman"/>
              </a:rPr>
              <a:t>Disord</a:t>
            </a:r>
            <a:r>
              <a:rPr lang="en-GB" dirty="0" smtClean="0">
                <a:solidFill>
                  <a:srgbClr val="000090"/>
                </a:solidFill>
                <a:latin typeface="Times New Roman"/>
                <a:cs typeface="Times New Roman"/>
              </a:rPr>
              <a:t> 2007; 37(2):210-7.</a:t>
            </a:r>
          </a:p>
        </p:txBody>
      </p:sp>
    </p:spTree>
    <p:extLst>
      <p:ext uri="{BB962C8B-B14F-4D97-AF65-F5344CB8AC3E}">
        <p14:creationId xmlns:p14="http://schemas.microsoft.com/office/powerpoint/2010/main" val="3091356020"/>
      </p:ext>
    </p:extLst>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85800" y="1066800"/>
            <a:ext cx="8305800" cy="563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FF6600"/>
              </a:buClr>
              <a:buNone/>
            </a:pPr>
            <a:r>
              <a:rPr lang="el-GR" sz="2800" dirty="0" smtClean="0">
                <a:solidFill>
                  <a:srgbClr val="000090"/>
                </a:solidFill>
                <a:latin typeface="Times New Roman" pitchFamily="18" charset="0"/>
                <a:cs typeface="Times New Roman" pitchFamily="18" charset="0"/>
              </a:rPr>
              <a:t> </a:t>
            </a:r>
          </a:p>
          <a:p>
            <a:pPr marL="0" indent="0" algn="just">
              <a:buClr>
                <a:srgbClr val="FF6600"/>
              </a:buClr>
              <a:buNone/>
            </a:pPr>
            <a:r>
              <a:rPr lang="en-GB" sz="2800" dirty="0" smtClean="0">
                <a:solidFill>
                  <a:srgbClr val="000090"/>
                </a:solidFill>
                <a:latin typeface="Times New Roman" pitchFamily="18" charset="0"/>
                <a:cs typeface="Times New Roman" pitchFamily="18" charset="0"/>
                <a:hlinkClick r:id="rId2"/>
              </a:rPr>
              <a:t>www.infovac.gr</a:t>
            </a:r>
            <a:endParaRPr lang="en-GB" sz="2800" dirty="0" smtClean="0">
              <a:solidFill>
                <a:srgbClr val="000090"/>
              </a:solidFill>
              <a:latin typeface="Times New Roman" pitchFamily="18" charset="0"/>
              <a:cs typeface="Times New Roman" pitchFamily="18" charset="0"/>
            </a:endParaRPr>
          </a:p>
          <a:p>
            <a:pPr marL="0" indent="0" algn="just">
              <a:buClr>
                <a:srgbClr val="FF6600"/>
              </a:buClr>
              <a:buNone/>
            </a:pPr>
            <a:r>
              <a:rPr lang="en-GB" sz="2800" dirty="0" smtClean="0">
                <a:solidFill>
                  <a:srgbClr val="000090"/>
                </a:solidFill>
                <a:latin typeface="Times New Roman" pitchFamily="18" charset="0"/>
                <a:cs typeface="Times New Roman" pitchFamily="18" charset="0"/>
              </a:rPr>
              <a:t>A’ </a:t>
            </a:r>
            <a:r>
              <a:rPr lang="el-GR" sz="2800" dirty="0" smtClean="0">
                <a:solidFill>
                  <a:srgbClr val="000090"/>
                </a:solidFill>
                <a:latin typeface="Times New Roman" pitchFamily="18" charset="0"/>
                <a:cs typeface="Times New Roman" pitchFamily="18" charset="0"/>
              </a:rPr>
              <a:t>Π/Δ Κλινική Πανεπιστημίου Αθηνών</a:t>
            </a:r>
          </a:p>
          <a:p>
            <a:pPr marL="0" indent="0" algn="just">
              <a:buClr>
                <a:srgbClr val="FF6600"/>
              </a:buClr>
              <a:buNone/>
            </a:pPr>
            <a:endParaRPr lang="el-GR" sz="2800" dirty="0">
              <a:solidFill>
                <a:srgbClr val="000090"/>
              </a:solidFill>
              <a:latin typeface="Times New Roman" pitchFamily="18" charset="0"/>
              <a:cs typeface="Times New Roman" pitchFamily="18" charset="0"/>
            </a:endParaRPr>
          </a:p>
          <a:p>
            <a:pPr marL="0" indent="0" algn="just">
              <a:buClr>
                <a:srgbClr val="FF6600"/>
              </a:buClr>
              <a:buNone/>
            </a:pPr>
            <a:r>
              <a:rPr lang="en-GB" sz="2800" dirty="0">
                <a:latin typeface="Times New Roman"/>
                <a:cs typeface="Times New Roman"/>
                <a:hlinkClick r:id="rId3"/>
              </a:rPr>
              <a:t>www.cdc.gov/vaccines</a:t>
            </a:r>
            <a:endParaRPr lang="el-GR" sz="2800" dirty="0">
              <a:solidFill>
                <a:srgbClr val="000090"/>
              </a:solidFill>
              <a:latin typeface="Times New Roman"/>
              <a:cs typeface="Times New Roman"/>
            </a:endParaRPr>
          </a:p>
        </p:txBody>
      </p:sp>
      <p:sp>
        <p:nvSpPr>
          <p:cNvPr id="5" name="Title 1"/>
          <p:cNvSpPr>
            <a:spLocks noGrp="1"/>
          </p:cNvSpPr>
          <p:nvPr>
            <p:ph type="title"/>
          </p:nvPr>
        </p:nvSpPr>
        <p:spPr>
          <a:xfrm>
            <a:off x="762000" y="76200"/>
            <a:ext cx="8077200" cy="990600"/>
          </a:xfrm>
        </p:spPr>
        <p:txBody>
          <a:bodyPr>
            <a:normAutofit/>
          </a:bodyPr>
          <a:lstStyle/>
          <a:p>
            <a:pPr algn="ctr"/>
            <a:r>
              <a:rPr lang="el-GR" sz="4000" b="1" dirty="0">
                <a:solidFill>
                  <a:srgbClr val="FF6600"/>
                </a:solidFill>
                <a:effectLst>
                  <a:outerShdw blurRad="38100" dist="38100" dir="2700000" algn="tl">
                    <a:srgbClr val="000000"/>
                  </a:outerShdw>
                </a:effectLst>
                <a:latin typeface="Times New Roman"/>
                <a:ea typeface="+mn-ea"/>
                <a:cs typeface="Times New Roman"/>
              </a:rPr>
              <a:t>Πηγές ενημέρωσης</a:t>
            </a:r>
          </a:p>
        </p:txBody>
      </p:sp>
    </p:spTree>
    <p:extLst>
      <p:ext uri="{BB962C8B-B14F-4D97-AF65-F5344CB8AC3E}">
        <p14:creationId xmlns:p14="http://schemas.microsoft.com/office/powerpoint/2010/main" val="1361819660"/>
      </p:ext>
    </p:extLst>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85800" y="1066800"/>
            <a:ext cx="8305800" cy="563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FF6600"/>
              </a:buClr>
              <a:buNone/>
            </a:pPr>
            <a:r>
              <a:rPr lang="el-GR" sz="2800" dirty="0" smtClean="0">
                <a:solidFill>
                  <a:srgbClr val="000090"/>
                </a:solidFill>
                <a:latin typeface="Times New Roman" pitchFamily="18" charset="0"/>
                <a:cs typeface="Times New Roman" pitchFamily="18" charset="0"/>
              </a:rPr>
              <a:t> </a:t>
            </a:r>
          </a:p>
        </p:txBody>
      </p:sp>
      <p:sp>
        <p:nvSpPr>
          <p:cNvPr id="5" name="Title 1"/>
          <p:cNvSpPr>
            <a:spLocks noGrp="1"/>
          </p:cNvSpPr>
          <p:nvPr>
            <p:ph type="title"/>
          </p:nvPr>
        </p:nvSpPr>
        <p:spPr>
          <a:xfrm>
            <a:off x="762000" y="76200"/>
            <a:ext cx="8077200" cy="1143000"/>
          </a:xfrm>
        </p:spPr>
        <p:txBody>
          <a:bodyPr>
            <a:noAutofit/>
          </a:bodyPr>
          <a:lstStyle/>
          <a:p>
            <a:pPr algn="ctr"/>
            <a:r>
              <a:rPr lang="el-GR" sz="4000" b="1" dirty="0">
                <a:solidFill>
                  <a:srgbClr val="FF6600"/>
                </a:solidFill>
                <a:effectLst>
                  <a:outerShdw blurRad="38100" dist="38100" dir="2700000" algn="tl">
                    <a:srgbClr val="000000"/>
                  </a:outerShdw>
                </a:effectLst>
                <a:latin typeface="Times New Roman"/>
                <a:ea typeface="+mn-ea"/>
                <a:cs typeface="Times New Roman"/>
              </a:rPr>
              <a:t>Διαφύλαξη της ζωής και υγείας </a:t>
            </a:r>
            <a:r>
              <a:rPr lang="el-GR" sz="4000" b="1" dirty="0" smtClean="0">
                <a:solidFill>
                  <a:srgbClr val="FF6600"/>
                </a:solidFill>
                <a:effectLst>
                  <a:outerShdw blurRad="38100" dist="38100" dir="2700000" algn="tl">
                    <a:srgbClr val="000000"/>
                  </a:outerShdw>
                </a:effectLst>
                <a:latin typeface="Times New Roman"/>
                <a:ea typeface="+mn-ea"/>
                <a:cs typeface="Times New Roman"/>
              </a:rPr>
              <a:t>Παιδιού</a:t>
            </a:r>
            <a:r>
              <a:rPr lang="el-GR" sz="4000" b="1" dirty="0">
                <a:solidFill>
                  <a:srgbClr val="FF6600"/>
                </a:solidFill>
                <a:effectLst>
                  <a:outerShdw blurRad="38100" dist="38100" dir="2700000" algn="tl">
                    <a:srgbClr val="000000"/>
                  </a:outerShdw>
                </a:effectLst>
                <a:latin typeface="Times New Roman"/>
                <a:ea typeface="+mn-ea"/>
                <a:cs typeface="Times New Roman"/>
              </a:rPr>
              <a:t>!!!</a:t>
            </a:r>
          </a:p>
        </p:txBody>
      </p:sp>
      <p:pic>
        <p:nvPicPr>
          <p:cNvPr id="8" name="Content Placeholder 7" descr="11.jpg"/>
          <p:cNvPicPr>
            <a:picLocks noGrp="1" noChangeAspect="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2311560" y="3962400"/>
            <a:ext cx="5156040" cy="2743200"/>
          </a:xfrm>
        </p:spPr>
      </p:pic>
      <p:pic>
        <p:nvPicPr>
          <p:cNvPr id="2" name="Picture 1"/>
          <p:cNvPicPr>
            <a:picLocks noChangeAspect="1"/>
          </p:cNvPicPr>
          <p:nvPr/>
        </p:nvPicPr>
        <p:blipFill>
          <a:blip r:embed="rId3"/>
          <a:stretch>
            <a:fillRect/>
          </a:stretch>
        </p:blipFill>
        <p:spPr>
          <a:xfrm>
            <a:off x="762000" y="1447800"/>
            <a:ext cx="3701668" cy="2362200"/>
          </a:xfrm>
          <a:prstGeom prst="rect">
            <a:avLst/>
          </a:prstGeom>
        </p:spPr>
      </p:pic>
      <p:pic>
        <p:nvPicPr>
          <p:cNvPr id="10" name="Content Placeholder 5" descr="22.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4876800" y="1447800"/>
            <a:ext cx="4114800" cy="2362200"/>
          </a:xfrm>
          <a:prstGeom prst="rect">
            <a:avLst/>
          </a:prstGeom>
        </p:spPr>
      </p:pic>
      <p:sp>
        <p:nvSpPr>
          <p:cNvPr id="12" name="Rounded Rectangle 11"/>
          <p:cNvSpPr/>
          <p:nvPr/>
        </p:nvSpPr>
        <p:spPr>
          <a:xfrm>
            <a:off x="6172200" y="990600"/>
            <a:ext cx="27432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b="1" dirty="0" smtClean="0">
                <a:solidFill>
                  <a:srgbClr val="000090"/>
                </a:solidFill>
                <a:latin typeface="Times New Roman"/>
                <a:cs typeface="Times New Roman"/>
              </a:rPr>
              <a:t>Κίνημα κατά της παχυσαρκίας!</a:t>
            </a:r>
            <a:endParaRPr lang="en-US" b="1" dirty="0">
              <a:solidFill>
                <a:srgbClr val="000090"/>
              </a:solidFill>
              <a:latin typeface="Times New Roman"/>
              <a:cs typeface="Times New Roman"/>
            </a:endParaRPr>
          </a:p>
        </p:txBody>
      </p:sp>
      <p:sp>
        <p:nvSpPr>
          <p:cNvPr id="13" name="Rounded Rectangle 12"/>
          <p:cNvSpPr/>
          <p:nvPr/>
        </p:nvSpPr>
        <p:spPr>
          <a:xfrm>
            <a:off x="5943600" y="5638800"/>
            <a:ext cx="3048000" cy="990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b="1" dirty="0" smtClean="0">
                <a:solidFill>
                  <a:srgbClr val="000090"/>
                </a:solidFill>
                <a:latin typeface="Times New Roman"/>
                <a:cs typeface="Times New Roman"/>
              </a:rPr>
              <a:t>Κίνημα κατά της χρήσης κινητού από παιδιά μικρής ηλικίας!</a:t>
            </a:r>
            <a:endParaRPr lang="en-US" b="1" dirty="0">
              <a:solidFill>
                <a:srgbClr val="000090"/>
              </a:solidFill>
              <a:latin typeface="Times New Roman"/>
              <a:cs typeface="Times New Roman"/>
            </a:endParaRPr>
          </a:p>
        </p:txBody>
      </p:sp>
      <p:sp>
        <p:nvSpPr>
          <p:cNvPr id="14" name="Rounded Rectangle 13"/>
          <p:cNvSpPr/>
          <p:nvPr/>
        </p:nvSpPr>
        <p:spPr>
          <a:xfrm>
            <a:off x="1066800" y="3581400"/>
            <a:ext cx="3124200"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b="1" dirty="0" smtClean="0">
                <a:solidFill>
                  <a:srgbClr val="000090"/>
                </a:solidFill>
                <a:latin typeface="Times New Roman"/>
                <a:cs typeface="Times New Roman"/>
              </a:rPr>
              <a:t>Κίνημα κατά της μη ασφαλούς μεταφοράς στο δρόμο! </a:t>
            </a:r>
            <a:endParaRPr lang="en-US" b="1" dirty="0">
              <a:solidFill>
                <a:srgbClr val="000090"/>
              </a:solidFill>
              <a:latin typeface="Times New Roman"/>
              <a:cs typeface="Times New Roman"/>
            </a:endParaRPr>
          </a:p>
        </p:txBody>
      </p:sp>
    </p:spTree>
    <p:extLst>
      <p:ext uri="{BB962C8B-B14F-4D97-AF65-F5344CB8AC3E}">
        <p14:creationId xmlns:p14="http://schemas.microsoft.com/office/powerpoint/2010/main" val="112036985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up)">
                                      <p:cBhvr>
                                        <p:cTn id="12" dur="500"/>
                                        <p:tgtEl>
                                          <p:spTgt spid="1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ppt_y</p:attrName>
                                        </p:attrNameLst>
                                      </p:cBhvr>
                                      <p:tavLst>
                                        <p:tav tm="0">
                                          <p:val>
                                            <p:strVal val="#ppt_y+#ppt_h*1.125000"/>
                                          </p:val>
                                        </p:tav>
                                        <p:tav tm="100000">
                                          <p:val>
                                            <p:strVal val="#ppt_y"/>
                                          </p:val>
                                        </p:tav>
                                      </p:tavLst>
                                    </p:anim>
                                    <p:animEffect transition="in" filter="wipe(up)">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85800" y="914400"/>
            <a:ext cx="8305800" cy="47507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FF6600"/>
              </a:buClr>
              <a:buNone/>
            </a:pPr>
            <a:r>
              <a:rPr lang="el-GR" sz="2800" dirty="0" smtClean="0">
                <a:solidFill>
                  <a:srgbClr val="000090"/>
                </a:solidFill>
                <a:latin typeface="Times New Roman" pitchFamily="18" charset="0"/>
                <a:cs typeface="Times New Roman" pitchFamily="18" charset="0"/>
              </a:rPr>
              <a:t> </a:t>
            </a:r>
            <a:endParaRPr lang="el-GR" sz="2800" dirty="0">
              <a:solidFill>
                <a:srgbClr val="000090"/>
              </a:solidFill>
              <a:latin typeface="Times New Roman" pitchFamily="18" charset="0"/>
              <a:cs typeface="Times New Roman" pitchFamily="18" charset="0"/>
            </a:endParaRPr>
          </a:p>
        </p:txBody>
      </p:sp>
      <p:pic>
        <p:nvPicPr>
          <p:cNvPr id="3" name="Picture 2"/>
          <p:cNvPicPr>
            <a:picLocks noChangeAspect="1"/>
          </p:cNvPicPr>
          <p:nvPr/>
        </p:nvPicPr>
        <p:blipFill>
          <a:blip r:embed="rId2"/>
          <a:stretch>
            <a:fillRect/>
          </a:stretch>
        </p:blipFill>
        <p:spPr>
          <a:xfrm>
            <a:off x="4965915" y="838200"/>
            <a:ext cx="3949485" cy="2529348"/>
          </a:xfrm>
          <a:prstGeom prst="rect">
            <a:avLst/>
          </a:prstGeom>
        </p:spPr>
      </p:pic>
      <p:pic>
        <p:nvPicPr>
          <p:cNvPr id="5" name="Picture 4"/>
          <p:cNvPicPr>
            <a:picLocks noChangeAspect="1"/>
          </p:cNvPicPr>
          <p:nvPr/>
        </p:nvPicPr>
        <p:blipFill>
          <a:blip r:embed="rId3"/>
          <a:stretch>
            <a:fillRect/>
          </a:stretch>
        </p:blipFill>
        <p:spPr>
          <a:xfrm>
            <a:off x="685800" y="838200"/>
            <a:ext cx="4038599" cy="2514600"/>
          </a:xfrm>
          <a:prstGeom prst="rect">
            <a:avLst/>
          </a:prstGeom>
        </p:spPr>
      </p:pic>
      <p:pic>
        <p:nvPicPr>
          <p:cNvPr id="11" name="Content Placeholder 10" descr="1234.jpg"/>
          <p:cNvPicPr>
            <a:picLocks noGrp="1" noChangeAspect="1"/>
          </p:cNvPicPr>
          <p:nvPr>
            <p:ph idx="1"/>
          </p:nvPr>
        </p:nvPicPr>
        <p:blipFill>
          <a:blip r:embed="rId4" cstate="email">
            <a:extLst>
              <a:ext uri="{28A0092B-C50C-407E-A947-70E740481C1C}">
                <a14:useLocalDpi xmlns:a14="http://schemas.microsoft.com/office/drawing/2010/main" val="0"/>
              </a:ext>
            </a:extLst>
          </a:blip>
          <a:srcRect/>
          <a:stretch>
            <a:fillRect/>
          </a:stretch>
        </p:blipFill>
        <p:spPr>
          <a:xfrm>
            <a:off x="685800" y="3810000"/>
            <a:ext cx="4020246" cy="2514600"/>
          </a:xfrm>
        </p:spPr>
      </p:pic>
      <p:pic>
        <p:nvPicPr>
          <p:cNvPr id="17" name="Picture 16"/>
          <p:cNvPicPr>
            <a:picLocks noChangeAspect="1"/>
          </p:cNvPicPr>
          <p:nvPr/>
        </p:nvPicPr>
        <p:blipFill>
          <a:blip r:embed="rId5"/>
          <a:stretch>
            <a:fillRect/>
          </a:stretch>
        </p:blipFill>
        <p:spPr>
          <a:xfrm>
            <a:off x="4959350" y="3886200"/>
            <a:ext cx="3956050" cy="2438400"/>
          </a:xfrm>
          <a:prstGeom prst="rect">
            <a:avLst/>
          </a:prstGeom>
        </p:spPr>
      </p:pic>
      <p:sp>
        <p:nvSpPr>
          <p:cNvPr id="19" name="Wave 18"/>
          <p:cNvSpPr/>
          <p:nvPr/>
        </p:nvSpPr>
        <p:spPr>
          <a:xfrm>
            <a:off x="1676400" y="2438400"/>
            <a:ext cx="6324600" cy="2590800"/>
          </a:xfrm>
          <a:prstGeom prst="wave">
            <a:avLst/>
          </a:prstGeom>
          <a:gradFill flip="none" rotWithShape="1">
            <a:gsLst>
              <a:gs pos="0">
                <a:srgbClr val="009ED6"/>
              </a:gs>
              <a:gs pos="100000">
                <a:srgbClr val="FFFFFF"/>
              </a:gs>
            </a:gsLst>
            <a:lin ang="0" scaled="1"/>
            <a:tileRect/>
          </a:gradFill>
          <a:ln>
            <a:gradFill flip="none" rotWithShape="1">
              <a:gsLst>
                <a:gs pos="0">
                  <a:schemeClr val="accent5"/>
                </a:gs>
                <a:gs pos="100000">
                  <a:srgbClr val="FFFFFF"/>
                </a:gs>
              </a:gsLst>
              <a:path path="circle">
                <a:fillToRect l="100000" t="100000"/>
              </a:path>
              <a:tileRect r="-100000" b="-100000"/>
            </a:gradFill>
          </a:ln>
          <a:effectLst>
            <a:outerShdw blurRad="63500" dir="13500000" kx="2700000" rotWithShape="0">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4400" dirty="0" smtClean="0">
                <a:solidFill>
                  <a:srgbClr val="0000FF"/>
                </a:solidFill>
                <a:latin typeface="Times New Roman"/>
              </a:rPr>
              <a:t>Σας ευχαριστώ!</a:t>
            </a:r>
            <a:endParaRPr lang="en-US" sz="4400" dirty="0">
              <a:solidFill>
                <a:srgbClr val="0000FF"/>
              </a:solidFill>
              <a:latin typeface="Times New Roman"/>
            </a:endParaRPr>
          </a:p>
        </p:txBody>
      </p:sp>
    </p:spTree>
    <p:extLst>
      <p:ext uri="{BB962C8B-B14F-4D97-AF65-F5344CB8AC3E}">
        <p14:creationId xmlns:p14="http://schemas.microsoft.com/office/powerpoint/2010/main" val="44474931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edge">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00" y="152400"/>
            <a:ext cx="8077200" cy="838200"/>
          </a:xfrm>
        </p:spPr>
        <p:txBody>
          <a:bodyPr>
            <a:normAutofit/>
          </a:bodyPr>
          <a:lstStyle/>
          <a:p>
            <a:pPr algn="ctr"/>
            <a:r>
              <a:rPr lang="el-GR" b="1" dirty="0">
                <a:solidFill>
                  <a:srgbClr val="FF6600"/>
                </a:solidFill>
                <a:effectLst>
                  <a:outerShdw blurRad="38100" dist="38100" dir="2700000" algn="tl">
                    <a:srgbClr val="000000"/>
                  </a:outerShdw>
                </a:effectLst>
                <a:latin typeface="Times New Roman"/>
                <a:cs typeface="Times New Roman"/>
              </a:rPr>
              <a:t>Πρόσφατα παραδείγματα</a:t>
            </a:r>
          </a:p>
        </p:txBody>
      </p:sp>
      <p:sp>
        <p:nvSpPr>
          <p:cNvPr id="2" name="Content Placeholder 1"/>
          <p:cNvSpPr>
            <a:spLocks noGrp="1"/>
          </p:cNvSpPr>
          <p:nvPr>
            <p:ph idx="1"/>
          </p:nvPr>
        </p:nvSpPr>
        <p:spPr>
          <a:xfrm>
            <a:off x="762000" y="1143000"/>
            <a:ext cx="8229600" cy="5562599"/>
          </a:xfrm>
        </p:spPr>
        <p:txBody>
          <a:bodyPr/>
          <a:lstStyle/>
          <a:p>
            <a:pPr marL="0" indent="0" algn="just">
              <a:buNone/>
            </a:pPr>
            <a:endParaRPr lang="en-US" sz="2400" dirty="0">
              <a:solidFill>
                <a:srgbClr val="000090"/>
              </a:solidFill>
              <a:latin typeface="Times New Roman"/>
              <a:cs typeface="Times New Roman"/>
            </a:endParaRPr>
          </a:p>
          <a:p>
            <a:pPr algn="just">
              <a:buClr>
                <a:srgbClr val="FF6600"/>
              </a:buClr>
              <a:buFont typeface="Wingdings" charset="2"/>
              <a:buChar char="Ø"/>
            </a:pPr>
            <a:r>
              <a:rPr lang="el-GR" sz="2600" dirty="0">
                <a:solidFill>
                  <a:srgbClr val="000090"/>
                </a:solidFill>
                <a:latin typeface="Times New Roman" pitchFamily="18" charset="0"/>
                <a:cs typeface="Times New Roman" pitchFamily="18" charset="0"/>
              </a:rPr>
              <a:t>Σεπτέμβριος 2013 έως Οκτώβριο 2014 - Ευρώπη</a:t>
            </a:r>
            <a:r>
              <a:rPr lang="en-GB" sz="2600" dirty="0">
                <a:solidFill>
                  <a:srgbClr val="000090"/>
                </a:solidFill>
                <a:latin typeface="Times New Roman" pitchFamily="18" charset="0"/>
                <a:cs typeface="Times New Roman" pitchFamily="18" charset="0"/>
              </a:rPr>
              <a:t>: 4735 </a:t>
            </a:r>
            <a:r>
              <a:rPr lang="el-GR" sz="2600" dirty="0">
                <a:solidFill>
                  <a:srgbClr val="000090"/>
                </a:solidFill>
                <a:latin typeface="Times New Roman" pitchFamily="18" charset="0"/>
                <a:cs typeface="Times New Roman" pitchFamily="18" charset="0"/>
              </a:rPr>
              <a:t>περιπτώσεις </a:t>
            </a:r>
            <a:r>
              <a:rPr lang="el-GR" sz="2600" b="1" i="1" dirty="0">
                <a:solidFill>
                  <a:srgbClr val="009ED6"/>
                </a:solidFill>
                <a:effectLst>
                  <a:outerShdw blurRad="38100" dist="38100" dir="2700000" algn="tl">
                    <a:srgbClr val="000000"/>
                  </a:outerShdw>
                </a:effectLst>
                <a:latin typeface="Times New Roman"/>
                <a:cs typeface="Times New Roman"/>
              </a:rPr>
              <a:t>ιλαράς</a:t>
            </a:r>
            <a:r>
              <a:rPr lang="el-GR" sz="2600" dirty="0">
                <a:solidFill>
                  <a:srgbClr val="000090"/>
                </a:solidFill>
                <a:latin typeface="Times New Roman" pitchFamily="18" charset="0"/>
                <a:cs typeface="Times New Roman" pitchFamily="18" charset="0"/>
              </a:rPr>
              <a:t> (43%</a:t>
            </a:r>
            <a:r>
              <a:rPr lang="en-GB" sz="2600" dirty="0">
                <a:solidFill>
                  <a:srgbClr val="000090"/>
                </a:solidFill>
                <a:latin typeface="Times New Roman" pitchFamily="18" charset="0"/>
                <a:cs typeface="Times New Roman" pitchFamily="18" charset="0"/>
              </a:rPr>
              <a:t>: </a:t>
            </a:r>
            <a:r>
              <a:rPr lang="el-GR" sz="2600" dirty="0">
                <a:solidFill>
                  <a:srgbClr val="000090"/>
                </a:solidFill>
                <a:latin typeface="Times New Roman" pitchFamily="18" charset="0"/>
                <a:cs typeface="Times New Roman" pitchFamily="18" charset="0"/>
              </a:rPr>
              <a:t>βρέφη &lt;12 μηνών, 95% μη εμβολιασμένα, όπως ήταν αναμενόμενο). </a:t>
            </a:r>
          </a:p>
          <a:p>
            <a:pPr algn="just">
              <a:buClr>
                <a:srgbClr val="009ED6"/>
              </a:buClr>
              <a:buFont typeface="Wingdings" charset="2"/>
              <a:buChar char="ü"/>
            </a:pPr>
            <a:endParaRPr lang="el-GR" sz="2600" dirty="0">
              <a:solidFill>
                <a:srgbClr val="000090"/>
              </a:solidFill>
              <a:latin typeface="Times New Roman" pitchFamily="18" charset="0"/>
              <a:cs typeface="Times New Roman" pitchFamily="18" charset="0"/>
            </a:endParaRPr>
          </a:p>
          <a:p>
            <a:pPr algn="just">
              <a:buClr>
                <a:srgbClr val="009ED6"/>
              </a:buClr>
              <a:buFont typeface="Wingdings" charset="2"/>
              <a:buChar char="ü"/>
            </a:pPr>
            <a:endParaRPr lang="el-GR" sz="2600" dirty="0">
              <a:solidFill>
                <a:srgbClr val="000090"/>
              </a:solidFill>
              <a:latin typeface="Times New Roman" pitchFamily="18" charset="0"/>
              <a:cs typeface="Times New Roman" pitchFamily="18" charset="0"/>
            </a:endParaRPr>
          </a:p>
          <a:p>
            <a:pPr algn="just">
              <a:buClr>
                <a:srgbClr val="FF6600"/>
              </a:buClr>
              <a:buFont typeface="Wingdings" charset="2"/>
              <a:buChar char="Ø"/>
            </a:pPr>
            <a:r>
              <a:rPr lang="el-GR" sz="2600" dirty="0">
                <a:solidFill>
                  <a:srgbClr val="000090"/>
                </a:solidFill>
                <a:latin typeface="Times New Roman" pitchFamily="18" charset="0"/>
                <a:cs typeface="Times New Roman" pitchFamily="18" charset="0"/>
              </a:rPr>
              <a:t>Επιδημία </a:t>
            </a:r>
            <a:r>
              <a:rPr lang="el-GR" sz="2600" b="1" i="1" dirty="0">
                <a:solidFill>
                  <a:srgbClr val="009ED6"/>
                </a:solidFill>
                <a:effectLst>
                  <a:outerShdw blurRad="38100" dist="38100" dir="2700000" algn="tl">
                    <a:srgbClr val="000000"/>
                  </a:outerShdw>
                </a:effectLst>
                <a:latin typeface="Times New Roman"/>
                <a:cs typeface="Times New Roman"/>
              </a:rPr>
              <a:t>κοκκύτη</a:t>
            </a:r>
            <a:r>
              <a:rPr lang="el-GR" sz="2600" dirty="0">
                <a:solidFill>
                  <a:srgbClr val="000090"/>
                </a:solidFill>
                <a:latin typeface="Times New Roman" pitchFamily="18" charset="0"/>
                <a:cs typeface="Times New Roman" pitchFamily="18" charset="0"/>
              </a:rPr>
              <a:t> στις ΗΠΑ (2012-2015)</a:t>
            </a:r>
            <a:r>
              <a:rPr lang="en-GB" sz="2600" dirty="0">
                <a:solidFill>
                  <a:srgbClr val="000090"/>
                </a:solidFill>
                <a:latin typeface="Times New Roman" pitchFamily="18" charset="0"/>
                <a:cs typeface="Times New Roman" pitchFamily="18" charset="0"/>
              </a:rPr>
              <a:t>:</a:t>
            </a:r>
          </a:p>
          <a:p>
            <a:pPr marL="0" indent="0" algn="just">
              <a:buNone/>
            </a:pPr>
            <a:r>
              <a:rPr lang="en-GB" sz="2600" dirty="0">
                <a:solidFill>
                  <a:srgbClr val="000090"/>
                </a:solidFill>
                <a:latin typeface="Times New Roman" pitchFamily="18" charset="0"/>
                <a:cs typeface="Times New Roman" pitchFamily="18" charset="0"/>
              </a:rPr>
              <a:t>    -2010: </a:t>
            </a:r>
            <a:r>
              <a:rPr lang="el-GR" sz="2600" dirty="0">
                <a:solidFill>
                  <a:srgbClr val="000090"/>
                </a:solidFill>
                <a:latin typeface="Times New Roman" pitchFamily="18" charset="0"/>
                <a:cs typeface="Times New Roman" pitchFamily="18" charset="0"/>
              </a:rPr>
              <a:t>Καλιφόρνια</a:t>
            </a:r>
          </a:p>
          <a:p>
            <a:pPr marL="0" indent="0" algn="just">
              <a:buNone/>
            </a:pPr>
            <a:r>
              <a:rPr lang="el-GR" sz="2600" dirty="0">
                <a:solidFill>
                  <a:srgbClr val="000090"/>
                </a:solidFill>
                <a:latin typeface="Times New Roman" pitchFamily="18" charset="0"/>
                <a:cs typeface="Times New Roman" pitchFamily="18" charset="0"/>
              </a:rPr>
              <a:t>    -2012</a:t>
            </a:r>
            <a:r>
              <a:rPr lang="en-GB" sz="2600" dirty="0">
                <a:solidFill>
                  <a:srgbClr val="000090"/>
                </a:solidFill>
                <a:latin typeface="Times New Roman" pitchFamily="18" charset="0"/>
                <a:cs typeface="Times New Roman" pitchFamily="18" charset="0"/>
              </a:rPr>
              <a:t>: </a:t>
            </a:r>
            <a:r>
              <a:rPr lang="el-GR" sz="2600" dirty="0">
                <a:solidFill>
                  <a:srgbClr val="000090"/>
                </a:solidFill>
                <a:latin typeface="Times New Roman" pitchFamily="18" charset="0"/>
                <a:cs typeface="Times New Roman" pitchFamily="18" charset="0"/>
              </a:rPr>
              <a:t>Ουάσινγκτον</a:t>
            </a:r>
          </a:p>
          <a:p>
            <a:pPr marL="0" indent="0" algn="just">
              <a:buNone/>
            </a:pPr>
            <a:r>
              <a:rPr lang="el-GR" sz="2600" dirty="0">
                <a:solidFill>
                  <a:srgbClr val="000090"/>
                </a:solidFill>
                <a:latin typeface="Times New Roman" pitchFamily="18" charset="0"/>
                <a:cs typeface="Times New Roman" pitchFamily="18" charset="0"/>
              </a:rPr>
              <a:t>    -Αυξημένο ποσοστό προσβολής σε βρέφη &lt;1 έτους και σε εφήβους 13-14 ετών.</a:t>
            </a:r>
          </a:p>
          <a:p>
            <a:pPr marL="0" indent="0">
              <a:buNone/>
            </a:pPr>
            <a:endParaRPr lang="el-GR" dirty="0"/>
          </a:p>
        </p:txBody>
      </p:sp>
    </p:spTree>
    <p:extLst>
      <p:ext uri="{BB962C8B-B14F-4D97-AF65-F5344CB8AC3E}">
        <p14:creationId xmlns:p14="http://schemas.microsoft.com/office/powerpoint/2010/main" val="276991666"/>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00" y="76200"/>
            <a:ext cx="8077200" cy="838200"/>
          </a:xfrm>
        </p:spPr>
        <p:txBody>
          <a:bodyPr>
            <a:normAutofit/>
          </a:bodyPr>
          <a:lstStyle/>
          <a:p>
            <a:pPr algn="ctr"/>
            <a:r>
              <a:rPr lang="el-GR" b="1" dirty="0">
                <a:solidFill>
                  <a:srgbClr val="FF6600"/>
                </a:solidFill>
                <a:effectLst>
                  <a:outerShdw blurRad="38100" dist="38100" dir="2700000" algn="tl">
                    <a:srgbClr val="000000"/>
                  </a:outerShdw>
                </a:effectLst>
                <a:latin typeface="Times New Roman"/>
                <a:cs typeface="Times New Roman"/>
              </a:rPr>
              <a:t>Πρόσφατα παραδείγματα</a:t>
            </a:r>
          </a:p>
        </p:txBody>
      </p:sp>
      <p:sp>
        <p:nvSpPr>
          <p:cNvPr id="2" name="Content Placeholder 1"/>
          <p:cNvSpPr>
            <a:spLocks noGrp="1"/>
          </p:cNvSpPr>
          <p:nvPr>
            <p:ph idx="1"/>
          </p:nvPr>
        </p:nvSpPr>
        <p:spPr>
          <a:xfrm>
            <a:off x="762000" y="1143000"/>
            <a:ext cx="8229600" cy="5562599"/>
          </a:xfrm>
        </p:spPr>
        <p:txBody>
          <a:bodyPr/>
          <a:lstStyle/>
          <a:p>
            <a:pPr marL="0" indent="0" algn="just">
              <a:buNone/>
            </a:pPr>
            <a:r>
              <a:rPr lang="en-GB" b="1" dirty="0">
                <a:solidFill>
                  <a:srgbClr val="009ED6"/>
                </a:solidFill>
                <a:effectLst>
                  <a:outerShdw blurRad="38100" dist="38100" dir="2700000" algn="tl">
                    <a:srgbClr val="000000"/>
                  </a:outerShdw>
                </a:effectLst>
                <a:latin typeface="Times New Roman"/>
                <a:ea typeface="+mj-ea"/>
                <a:cs typeface="Times New Roman"/>
              </a:rPr>
              <a:t>WHO/Europe (2014-2015): </a:t>
            </a:r>
            <a:r>
              <a:rPr lang="en-GB" dirty="0" smtClean="0">
                <a:solidFill>
                  <a:srgbClr val="000090"/>
                </a:solidFill>
                <a:latin typeface="Times New Roman"/>
                <a:cs typeface="Times New Roman"/>
              </a:rPr>
              <a:t>22.657 </a:t>
            </a:r>
            <a:r>
              <a:rPr lang="el-GR" dirty="0" smtClean="0">
                <a:solidFill>
                  <a:srgbClr val="000090"/>
                </a:solidFill>
                <a:latin typeface="Times New Roman"/>
                <a:cs typeface="Times New Roman"/>
              </a:rPr>
              <a:t>κρούσματα ιλαράς.</a:t>
            </a:r>
          </a:p>
          <a:p>
            <a:pPr marL="0" indent="0" algn="just">
              <a:buNone/>
            </a:pPr>
            <a:r>
              <a:rPr lang="el-GR" b="1" dirty="0">
                <a:solidFill>
                  <a:srgbClr val="009ED6"/>
                </a:solidFill>
                <a:effectLst>
                  <a:outerShdw blurRad="38100" dist="38100" dir="2700000" algn="tl">
                    <a:srgbClr val="000000"/>
                  </a:outerShdw>
                </a:effectLst>
                <a:latin typeface="Times New Roman"/>
                <a:ea typeface="+mj-ea"/>
                <a:cs typeface="Times New Roman"/>
              </a:rPr>
              <a:t>Ιταλία</a:t>
            </a:r>
            <a:r>
              <a:rPr lang="en-GB" b="1" dirty="0">
                <a:solidFill>
                  <a:srgbClr val="009ED6"/>
                </a:solidFill>
                <a:effectLst>
                  <a:outerShdw blurRad="38100" dist="38100" dir="2700000" algn="tl">
                    <a:srgbClr val="000000"/>
                  </a:outerShdw>
                </a:effectLst>
                <a:latin typeface="Times New Roman"/>
                <a:ea typeface="+mj-ea"/>
                <a:cs typeface="Times New Roman"/>
              </a:rPr>
              <a:t>: </a:t>
            </a:r>
            <a:r>
              <a:rPr lang="en-GB" dirty="0" smtClean="0">
                <a:solidFill>
                  <a:srgbClr val="000090"/>
                </a:solidFill>
                <a:latin typeface="Times New Roman"/>
                <a:cs typeface="Times New Roman"/>
              </a:rPr>
              <a:t>1674 </a:t>
            </a:r>
            <a:r>
              <a:rPr lang="el-GR" dirty="0" smtClean="0">
                <a:solidFill>
                  <a:srgbClr val="000090"/>
                </a:solidFill>
                <a:latin typeface="Times New Roman"/>
                <a:cs typeface="Times New Roman"/>
              </a:rPr>
              <a:t>κρούσματα</a:t>
            </a:r>
            <a:endParaRPr lang="en-GB" dirty="0" smtClean="0">
              <a:solidFill>
                <a:srgbClr val="000090"/>
              </a:solidFill>
              <a:latin typeface="Times New Roman"/>
              <a:cs typeface="Times New Roman"/>
            </a:endParaRPr>
          </a:p>
          <a:p>
            <a:pPr marL="0" indent="0" algn="just">
              <a:buNone/>
            </a:pPr>
            <a:r>
              <a:rPr lang="el-GR" b="1" dirty="0">
                <a:solidFill>
                  <a:srgbClr val="009ED6"/>
                </a:solidFill>
                <a:effectLst>
                  <a:outerShdw blurRad="38100" dist="38100" dir="2700000" algn="tl">
                    <a:srgbClr val="000000"/>
                  </a:outerShdw>
                </a:effectLst>
                <a:latin typeface="Times New Roman"/>
                <a:ea typeface="+mj-ea"/>
                <a:cs typeface="Times New Roman"/>
              </a:rPr>
              <a:t>Γερμανία</a:t>
            </a:r>
            <a:r>
              <a:rPr lang="en-GB" b="1" dirty="0">
                <a:solidFill>
                  <a:srgbClr val="009ED6"/>
                </a:solidFill>
                <a:effectLst>
                  <a:outerShdw blurRad="38100" dist="38100" dir="2700000" algn="tl">
                    <a:srgbClr val="000000"/>
                  </a:outerShdw>
                </a:effectLst>
                <a:latin typeface="Times New Roman"/>
                <a:ea typeface="+mj-ea"/>
                <a:cs typeface="Times New Roman"/>
              </a:rPr>
              <a:t>:</a:t>
            </a:r>
            <a:r>
              <a:rPr lang="el-GR" b="1" dirty="0">
                <a:solidFill>
                  <a:srgbClr val="009ED6"/>
                </a:solidFill>
                <a:effectLst>
                  <a:outerShdw blurRad="38100" dist="38100" dir="2700000" algn="tl">
                    <a:srgbClr val="000000"/>
                  </a:outerShdw>
                </a:effectLst>
                <a:latin typeface="Times New Roman"/>
                <a:ea typeface="+mj-ea"/>
                <a:cs typeface="Times New Roman"/>
              </a:rPr>
              <a:t> </a:t>
            </a:r>
            <a:r>
              <a:rPr lang="el-GR" dirty="0" smtClean="0">
                <a:solidFill>
                  <a:srgbClr val="000090"/>
                </a:solidFill>
                <a:latin typeface="Times New Roman"/>
                <a:cs typeface="Times New Roman"/>
              </a:rPr>
              <a:t>1071 κρούσματα</a:t>
            </a:r>
          </a:p>
          <a:p>
            <a:pPr marL="0" indent="0" algn="just">
              <a:buNone/>
            </a:pPr>
            <a:r>
              <a:rPr lang="el-GR" b="1" dirty="0">
                <a:solidFill>
                  <a:srgbClr val="009ED6"/>
                </a:solidFill>
                <a:effectLst>
                  <a:outerShdw blurRad="38100" dist="38100" dir="2700000" algn="tl">
                    <a:srgbClr val="000000"/>
                  </a:outerShdw>
                </a:effectLst>
                <a:latin typeface="Times New Roman"/>
                <a:ea typeface="+mj-ea"/>
                <a:cs typeface="Times New Roman"/>
              </a:rPr>
              <a:t>Ιαν-Φεβ 2016</a:t>
            </a:r>
            <a:r>
              <a:rPr lang="en-GB" b="1" dirty="0">
                <a:solidFill>
                  <a:srgbClr val="009ED6"/>
                </a:solidFill>
                <a:effectLst>
                  <a:outerShdw blurRad="38100" dist="38100" dir="2700000" algn="tl">
                    <a:srgbClr val="000000"/>
                  </a:outerShdw>
                </a:effectLst>
                <a:latin typeface="Times New Roman"/>
                <a:ea typeface="+mj-ea"/>
                <a:cs typeface="Times New Roman"/>
              </a:rPr>
              <a:t>: </a:t>
            </a:r>
            <a:r>
              <a:rPr lang="el-GR" dirty="0" smtClean="0">
                <a:solidFill>
                  <a:srgbClr val="000090"/>
                </a:solidFill>
                <a:latin typeface="Times New Roman"/>
                <a:cs typeface="Times New Roman"/>
              </a:rPr>
              <a:t>Επιδημία ιλαράς σε προσφυγικό καταυλισμό στο </a:t>
            </a:r>
            <a:r>
              <a:rPr lang="en-GB" dirty="0" smtClean="0">
                <a:solidFill>
                  <a:srgbClr val="000090"/>
                </a:solidFill>
                <a:latin typeface="Times New Roman"/>
                <a:cs typeface="Times New Roman"/>
              </a:rPr>
              <a:t>Calais.</a:t>
            </a:r>
            <a:endParaRPr lang="el-GR" dirty="0">
              <a:solidFill>
                <a:srgbClr val="000090"/>
              </a:solidFill>
              <a:latin typeface="Times New Roman"/>
              <a:cs typeface="Times New Roman"/>
            </a:endParaRPr>
          </a:p>
        </p:txBody>
      </p:sp>
    </p:spTree>
    <p:extLst>
      <p:ext uri="{BB962C8B-B14F-4D97-AF65-F5344CB8AC3E}">
        <p14:creationId xmlns:p14="http://schemas.microsoft.com/office/powerpoint/2010/main" val="3861155550"/>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00" y="76200"/>
            <a:ext cx="8077200" cy="762000"/>
          </a:xfrm>
        </p:spPr>
        <p:txBody>
          <a:bodyPr>
            <a:normAutofit/>
          </a:bodyPr>
          <a:lstStyle/>
          <a:p>
            <a:pPr algn="ctr"/>
            <a:r>
              <a:rPr lang="el-GR" b="1" dirty="0" smtClean="0">
                <a:solidFill>
                  <a:srgbClr val="FF6600"/>
                </a:solidFill>
                <a:effectLst>
                  <a:outerShdw blurRad="38100" dist="38100" dir="2700000" algn="tl">
                    <a:srgbClr val="000000"/>
                  </a:outerShdw>
                </a:effectLst>
                <a:latin typeface="Times New Roman"/>
                <a:cs typeface="Times New Roman"/>
              </a:rPr>
              <a:t>Το πιο πρόσφατο παράδειγμα</a:t>
            </a:r>
            <a:endParaRPr lang="el-GR" b="1" dirty="0">
              <a:solidFill>
                <a:srgbClr val="FF6600"/>
              </a:solidFill>
              <a:effectLst>
                <a:outerShdw blurRad="38100" dist="38100" dir="2700000" algn="tl">
                  <a:srgbClr val="000000"/>
                </a:outerShdw>
              </a:effectLst>
              <a:latin typeface="Times New Roman"/>
              <a:cs typeface="Times New Roman"/>
            </a:endParaRPr>
          </a:p>
        </p:txBody>
      </p:sp>
      <p:sp>
        <p:nvSpPr>
          <p:cNvPr id="2" name="Content Placeholder 1"/>
          <p:cNvSpPr>
            <a:spLocks noGrp="1"/>
          </p:cNvSpPr>
          <p:nvPr>
            <p:ph idx="1"/>
          </p:nvPr>
        </p:nvSpPr>
        <p:spPr>
          <a:xfrm>
            <a:off x="609600" y="914400"/>
            <a:ext cx="8229600" cy="2819400"/>
          </a:xfrm>
        </p:spPr>
        <p:txBody>
          <a:bodyPr>
            <a:normAutofit fontScale="47500" lnSpcReduction="20000"/>
          </a:bodyPr>
          <a:lstStyle/>
          <a:p>
            <a:pPr algn="just">
              <a:lnSpc>
                <a:spcPct val="120000"/>
              </a:lnSpc>
              <a:buClr>
                <a:srgbClr val="FF6600"/>
              </a:buClr>
              <a:buFont typeface="Wingdings" charset="2"/>
              <a:buChar char="Ø"/>
            </a:pPr>
            <a:r>
              <a:rPr lang="el-GR" sz="5100" dirty="0">
                <a:solidFill>
                  <a:srgbClr val="000090"/>
                </a:solidFill>
                <a:latin typeface="Times New Roman"/>
                <a:cs typeface="Times New Roman"/>
              </a:rPr>
              <a:t>Ενώ κατά τα προηγούμενα έτη στην Ελλάδα καταγραφόταν πολύ μικρός αριθμός σποραδικών περιστατικών ιλαράς </a:t>
            </a:r>
            <a:r>
              <a:rPr lang="el-GR" sz="5100" b="1" dirty="0">
                <a:solidFill>
                  <a:srgbClr val="009ED6"/>
                </a:solidFill>
                <a:effectLst>
                  <a:outerShdw blurRad="38100" dist="38100" dir="2700000" algn="tl">
                    <a:srgbClr val="000000"/>
                  </a:outerShdw>
                </a:effectLst>
                <a:latin typeface="Times New Roman"/>
                <a:ea typeface="+mj-ea"/>
                <a:cs typeface="Times New Roman"/>
              </a:rPr>
              <a:t>(1 κρούσμα ετησίως τελευταία 3ετία),</a:t>
            </a:r>
            <a:r>
              <a:rPr lang="el-GR" sz="5100" dirty="0">
                <a:solidFill>
                  <a:srgbClr val="000090"/>
                </a:solidFill>
                <a:latin typeface="Times New Roman"/>
                <a:cs typeface="Times New Roman"/>
              </a:rPr>
              <a:t> </a:t>
            </a:r>
            <a:r>
              <a:rPr lang="el-GR" sz="5100" dirty="0" smtClean="0">
                <a:solidFill>
                  <a:srgbClr val="000090"/>
                </a:solidFill>
                <a:latin typeface="Times New Roman"/>
                <a:cs typeface="Times New Roman"/>
              </a:rPr>
              <a:t>κατά το 2017, ως τον Οκτώβριο, έχουν </a:t>
            </a:r>
            <a:r>
              <a:rPr lang="el-GR" sz="5100" dirty="0">
                <a:solidFill>
                  <a:srgbClr val="000090"/>
                </a:solidFill>
                <a:latin typeface="Times New Roman"/>
                <a:cs typeface="Times New Roman"/>
              </a:rPr>
              <a:t>καταγραφεί </a:t>
            </a:r>
            <a:r>
              <a:rPr lang="el-GR" sz="5100" dirty="0" smtClean="0">
                <a:solidFill>
                  <a:srgbClr val="000090"/>
                </a:solidFill>
                <a:latin typeface="Times New Roman"/>
                <a:cs typeface="Times New Roman"/>
              </a:rPr>
              <a:t>284 περιστατικά</a:t>
            </a:r>
            <a:r>
              <a:rPr lang="en-GB" sz="5100" dirty="0" smtClean="0">
                <a:solidFill>
                  <a:srgbClr val="000090"/>
                </a:solidFill>
                <a:latin typeface="Times New Roman"/>
                <a:cs typeface="Times New Roman"/>
              </a:rPr>
              <a:t>.</a:t>
            </a:r>
            <a:endParaRPr lang="el-GR" sz="5100" dirty="0">
              <a:solidFill>
                <a:srgbClr val="000090"/>
              </a:solidFill>
              <a:latin typeface="Times New Roman"/>
              <a:cs typeface="Times New Roman"/>
            </a:endParaRPr>
          </a:p>
          <a:p>
            <a:pPr algn="just">
              <a:buNone/>
            </a:pPr>
            <a:r>
              <a:rPr lang="el-GR" sz="8000" dirty="0">
                <a:solidFill>
                  <a:srgbClr val="000090"/>
                </a:solidFill>
                <a:latin typeface="Times New Roman"/>
                <a:cs typeface="Times New Roman"/>
              </a:rPr>
              <a:t> </a:t>
            </a:r>
          </a:p>
          <a:p>
            <a:pPr marL="0" indent="0" algn="just">
              <a:buClr>
                <a:srgbClr val="FF6600"/>
              </a:buClr>
              <a:buNone/>
            </a:pPr>
            <a:endParaRPr lang="el-GR" dirty="0">
              <a:solidFill>
                <a:srgbClr val="000090"/>
              </a:solidFill>
              <a:latin typeface="Times New Roman"/>
              <a:cs typeface="Times New Roman"/>
            </a:endParaRPr>
          </a:p>
        </p:txBody>
      </p:sp>
      <p:pic>
        <p:nvPicPr>
          <p:cNvPr id="4" name="Picture 2"/>
          <p:cNvPicPr>
            <a:picLocks noChangeAspect="1" noChangeArrowheads="1"/>
          </p:cNvPicPr>
          <p:nvPr/>
        </p:nvPicPr>
        <p:blipFill>
          <a:blip r:embed="rId2" cstate="print"/>
          <a:srcRect t="-40031" b="-40031"/>
          <a:stretch>
            <a:fillRect/>
          </a:stretch>
        </p:blipFill>
        <p:spPr bwMode="auto">
          <a:xfrm>
            <a:off x="685800" y="1447800"/>
            <a:ext cx="8229600" cy="6324600"/>
          </a:xfrm>
          <a:prstGeom prst="rect">
            <a:avLst/>
          </a:prstGeom>
          <a:noFill/>
          <a:ln w="9525">
            <a:noFill/>
            <a:miter lim="800000"/>
            <a:headEnd/>
            <a:tailEnd/>
          </a:ln>
        </p:spPr>
      </p:pic>
    </p:spTree>
    <p:extLst>
      <p:ext uri="{BB962C8B-B14F-4D97-AF65-F5344CB8AC3E}">
        <p14:creationId xmlns:p14="http://schemas.microsoft.com/office/powerpoint/2010/main" val="1550244738"/>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7" name="Picture 3"/>
          <p:cNvPicPr>
            <a:picLocks noGrp="1" noChangeAspect="1" noChangeArrowheads="1"/>
          </p:cNvPicPr>
          <p:nvPr>
            <p:ph idx="1"/>
          </p:nvPr>
        </p:nvPicPr>
        <p:blipFill>
          <a:blip r:embed="rId2" cstate="print"/>
          <a:srcRect/>
          <a:stretch>
            <a:fillRect/>
          </a:stretch>
        </p:blipFill>
        <p:spPr bwMode="auto">
          <a:xfrm>
            <a:off x="755576" y="228600"/>
            <a:ext cx="7997968" cy="6368752"/>
          </a:xfrm>
          <a:prstGeom prst="rect">
            <a:avLst/>
          </a:prstGeom>
          <a:noFill/>
          <a:ln w="9525">
            <a:noFill/>
            <a:miter lim="800000"/>
            <a:headEnd/>
            <a:tailEnd/>
          </a:ln>
        </p:spPr>
      </p:pic>
    </p:spTree>
    <p:extLst>
      <p:ext uri="{BB962C8B-B14F-4D97-AF65-F5344CB8AC3E}">
        <p14:creationId xmlns:p14="http://schemas.microsoft.com/office/powerpoint/2010/main" val="243325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Grp="1" noChangeAspect="1" noChangeArrowheads="1"/>
          </p:cNvPicPr>
          <p:nvPr>
            <p:ph idx="1"/>
          </p:nvPr>
        </p:nvPicPr>
        <p:blipFill>
          <a:blip r:embed="rId2" cstate="print"/>
          <a:srcRect/>
          <a:stretch>
            <a:fillRect/>
          </a:stretch>
        </p:blipFill>
        <p:spPr bwMode="auto">
          <a:xfrm>
            <a:off x="827584" y="692696"/>
            <a:ext cx="8087816" cy="5220000"/>
          </a:xfrm>
          <a:prstGeom prst="rect">
            <a:avLst/>
          </a:prstGeom>
          <a:noFill/>
          <a:ln w="9525">
            <a:noFill/>
            <a:miter lim="800000"/>
            <a:headEnd/>
            <a:tailEnd/>
          </a:ln>
        </p:spPr>
      </p:pic>
    </p:spTree>
    <p:extLst>
      <p:ext uri="{BB962C8B-B14F-4D97-AF65-F5344CB8AC3E}">
        <p14:creationId xmlns:p14="http://schemas.microsoft.com/office/powerpoint/2010/main" val="1560286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00" y="76200"/>
            <a:ext cx="8077200" cy="762000"/>
          </a:xfrm>
        </p:spPr>
        <p:txBody>
          <a:bodyPr>
            <a:normAutofit/>
          </a:bodyPr>
          <a:lstStyle/>
          <a:p>
            <a:pPr algn="ctr"/>
            <a:r>
              <a:rPr lang="el-GR" b="1" dirty="0">
                <a:solidFill>
                  <a:srgbClr val="FF6600"/>
                </a:solidFill>
                <a:effectLst>
                  <a:outerShdw blurRad="38100" dist="38100" dir="2700000" algn="tl">
                    <a:srgbClr val="000000"/>
                  </a:outerShdw>
                </a:effectLst>
                <a:latin typeface="Times New Roman"/>
                <a:cs typeface="Times New Roman"/>
              </a:rPr>
              <a:t>Πρόσφατα παραδείγματα</a:t>
            </a:r>
          </a:p>
        </p:txBody>
      </p:sp>
      <p:sp>
        <p:nvSpPr>
          <p:cNvPr id="2" name="Content Placeholder 1"/>
          <p:cNvSpPr>
            <a:spLocks noGrp="1"/>
          </p:cNvSpPr>
          <p:nvPr>
            <p:ph idx="1"/>
          </p:nvPr>
        </p:nvSpPr>
        <p:spPr>
          <a:xfrm>
            <a:off x="685800" y="1219200"/>
            <a:ext cx="8305800" cy="5105400"/>
          </a:xfrm>
        </p:spPr>
        <p:txBody>
          <a:bodyPr>
            <a:normAutofit fontScale="25000" lnSpcReduction="20000"/>
          </a:bodyPr>
          <a:lstStyle/>
          <a:p>
            <a:pPr algn="just">
              <a:buClr>
                <a:srgbClr val="FF6600"/>
              </a:buClr>
              <a:buSzPct val="120000"/>
              <a:buFont typeface="Wingdings" charset="2"/>
              <a:buChar char="Ø"/>
            </a:pPr>
            <a:r>
              <a:rPr lang="el-GR" sz="12800" b="1" dirty="0" smtClean="0">
                <a:solidFill>
                  <a:srgbClr val="009ED6"/>
                </a:solidFill>
                <a:effectLst>
                  <a:outerShdw blurRad="38100" dist="38100" dir="2700000" algn="tl">
                    <a:srgbClr val="000000"/>
                  </a:outerShdw>
                </a:effectLst>
                <a:latin typeface="Times New Roman"/>
                <a:ea typeface="+mj-ea"/>
                <a:cs typeface="Times New Roman"/>
              </a:rPr>
              <a:t>6</a:t>
            </a:r>
            <a:r>
              <a:rPr lang="el-GR" sz="12800" b="1" dirty="0">
                <a:solidFill>
                  <a:srgbClr val="009ED6"/>
                </a:solidFill>
                <a:effectLst>
                  <a:outerShdw blurRad="38100" dist="38100" dir="2700000" algn="tl">
                    <a:srgbClr val="000000"/>
                  </a:outerShdw>
                </a:effectLst>
                <a:latin typeface="Times New Roman"/>
                <a:ea typeface="+mj-ea"/>
                <a:cs typeface="Times New Roman"/>
              </a:rPr>
              <a:t>/9/2017, Εθνική Επιτροπή Εμβολιασμών</a:t>
            </a:r>
            <a:r>
              <a:rPr lang="en-GB" sz="12800" b="1" dirty="0" smtClean="0">
                <a:solidFill>
                  <a:srgbClr val="009ED6"/>
                </a:solidFill>
                <a:effectLst>
                  <a:outerShdw blurRad="38100" dist="38100" dir="2700000" algn="tl">
                    <a:srgbClr val="000000"/>
                  </a:outerShdw>
                </a:effectLst>
                <a:latin typeface="Times New Roman"/>
                <a:ea typeface="+mj-ea"/>
                <a:cs typeface="Times New Roman"/>
              </a:rPr>
              <a:t>:</a:t>
            </a:r>
            <a:endParaRPr lang="el-GR" sz="12800" b="1" dirty="0" smtClean="0">
              <a:solidFill>
                <a:srgbClr val="009ED6"/>
              </a:solidFill>
              <a:effectLst>
                <a:outerShdw blurRad="38100" dist="38100" dir="2700000" algn="tl">
                  <a:srgbClr val="000000"/>
                </a:outerShdw>
              </a:effectLst>
              <a:latin typeface="Times New Roman"/>
              <a:ea typeface="+mj-ea"/>
              <a:cs typeface="Times New Roman"/>
            </a:endParaRPr>
          </a:p>
          <a:p>
            <a:pPr marL="0" indent="0" algn="just">
              <a:lnSpc>
                <a:spcPct val="70000"/>
              </a:lnSpc>
              <a:buClr>
                <a:srgbClr val="FF6600"/>
              </a:buClr>
              <a:buSzPct val="120000"/>
              <a:buNone/>
            </a:pPr>
            <a:endParaRPr lang="el-GR" sz="12800" b="1" dirty="0">
              <a:solidFill>
                <a:srgbClr val="009ED6"/>
              </a:solidFill>
              <a:effectLst>
                <a:outerShdw blurRad="38100" dist="38100" dir="2700000" algn="tl">
                  <a:srgbClr val="000000"/>
                </a:outerShdw>
              </a:effectLst>
              <a:latin typeface="Times New Roman"/>
              <a:ea typeface="+mj-ea"/>
              <a:cs typeface="Times New Roman"/>
            </a:endParaRPr>
          </a:p>
          <a:p>
            <a:pPr algn="just">
              <a:lnSpc>
                <a:spcPct val="120000"/>
              </a:lnSpc>
              <a:buNone/>
            </a:pPr>
            <a:r>
              <a:rPr lang="el-GR" sz="11200" b="1" dirty="0" smtClean="0">
                <a:solidFill>
                  <a:srgbClr val="FF0000"/>
                </a:solidFill>
                <a:latin typeface="Times New Roman"/>
                <a:cs typeface="Times New Roman"/>
              </a:rPr>
              <a:t>α) </a:t>
            </a:r>
            <a:r>
              <a:rPr lang="el-GR" sz="9600" dirty="0" smtClean="0">
                <a:solidFill>
                  <a:srgbClr val="000090"/>
                </a:solidFill>
                <a:latin typeface="Times New Roman"/>
                <a:cs typeface="Times New Roman"/>
              </a:rPr>
              <a:t>Συστήνει </a:t>
            </a:r>
            <a:r>
              <a:rPr lang="el-GR" sz="9600" dirty="0">
                <a:solidFill>
                  <a:srgbClr val="000090"/>
                </a:solidFill>
                <a:latin typeface="Times New Roman"/>
                <a:cs typeface="Times New Roman"/>
              </a:rPr>
              <a:t>τον άμεσο εμβολιασμό με </a:t>
            </a:r>
            <a:r>
              <a:rPr lang="el-GR" sz="9600" dirty="0" smtClean="0">
                <a:solidFill>
                  <a:srgbClr val="000090"/>
                </a:solidFill>
                <a:latin typeface="Times New Roman"/>
                <a:cs typeface="Times New Roman"/>
              </a:rPr>
              <a:t>το </a:t>
            </a:r>
            <a:r>
              <a:rPr lang="el-GR" sz="9600" dirty="0">
                <a:solidFill>
                  <a:srgbClr val="000090"/>
                </a:solidFill>
                <a:latin typeface="Times New Roman"/>
                <a:cs typeface="Times New Roman"/>
              </a:rPr>
              <a:t>εμβόλιο MMR των παιδιών, </a:t>
            </a:r>
            <a:r>
              <a:rPr lang="el-GR" sz="9600" dirty="0" smtClean="0">
                <a:solidFill>
                  <a:srgbClr val="000090"/>
                </a:solidFill>
                <a:latin typeface="Times New Roman"/>
                <a:cs typeface="Times New Roman"/>
              </a:rPr>
              <a:t>των εφήβων </a:t>
            </a:r>
            <a:r>
              <a:rPr lang="el-GR" sz="9600" dirty="0">
                <a:solidFill>
                  <a:srgbClr val="000090"/>
                </a:solidFill>
                <a:latin typeface="Times New Roman"/>
                <a:cs typeface="Times New Roman"/>
              </a:rPr>
              <a:t>και των ενηλίκων </a:t>
            </a:r>
            <a:r>
              <a:rPr lang="el-GR" sz="9600" dirty="0" smtClean="0">
                <a:solidFill>
                  <a:srgbClr val="000090"/>
                </a:solidFill>
                <a:latin typeface="Times New Roman"/>
                <a:cs typeface="Times New Roman"/>
              </a:rPr>
              <a:t>που δεν </a:t>
            </a:r>
            <a:r>
              <a:rPr lang="el-GR" sz="9600" dirty="0">
                <a:solidFill>
                  <a:srgbClr val="000090"/>
                </a:solidFill>
                <a:latin typeface="Times New Roman"/>
                <a:cs typeface="Times New Roman"/>
              </a:rPr>
              <a:t>έχουν εμβολιαστεί με τις απαραίτητες δόσεις. </a:t>
            </a:r>
            <a:endParaRPr lang="el-GR" sz="9600" dirty="0" smtClean="0">
              <a:solidFill>
                <a:srgbClr val="000090"/>
              </a:solidFill>
              <a:latin typeface="Times New Roman"/>
              <a:cs typeface="Times New Roman"/>
            </a:endParaRPr>
          </a:p>
          <a:p>
            <a:pPr algn="just">
              <a:lnSpc>
                <a:spcPct val="70000"/>
              </a:lnSpc>
              <a:buNone/>
            </a:pPr>
            <a:endParaRPr lang="el-GR" sz="9600" dirty="0">
              <a:solidFill>
                <a:srgbClr val="000090"/>
              </a:solidFill>
              <a:latin typeface="Times New Roman"/>
              <a:cs typeface="Times New Roman"/>
            </a:endParaRPr>
          </a:p>
          <a:p>
            <a:pPr algn="just">
              <a:lnSpc>
                <a:spcPct val="120000"/>
              </a:lnSpc>
              <a:buClr>
                <a:srgbClr val="33BFF5"/>
              </a:buClr>
              <a:buFont typeface="Wingdings" charset="2"/>
              <a:buChar char="ü"/>
            </a:pPr>
            <a:r>
              <a:rPr lang="el-GR" sz="9600" dirty="0" smtClean="0">
                <a:solidFill>
                  <a:srgbClr val="000090"/>
                </a:solidFill>
                <a:latin typeface="Times New Roman"/>
                <a:cs typeface="Times New Roman"/>
              </a:rPr>
              <a:t>Σύμφωνα </a:t>
            </a:r>
            <a:r>
              <a:rPr lang="el-GR" sz="9600" dirty="0">
                <a:solidFill>
                  <a:srgbClr val="000090"/>
                </a:solidFill>
                <a:latin typeface="Times New Roman"/>
                <a:cs typeface="Times New Roman"/>
              </a:rPr>
              <a:t>με το ΕΠΕ, παιδιά, έφηβοι και ενήλικες που έχουν γεννηθεί μετά το 1970 και δεν έχουν ιστορικό νόσου πρέπει να είναι εμβολιασμένοι με 2 δόσεις εμβολίου για την ιλαρά (μονοδύναμο ιλαράς ή  MMR</a:t>
            </a:r>
            <a:r>
              <a:rPr lang="el-GR" sz="9600" dirty="0" smtClean="0">
                <a:solidFill>
                  <a:srgbClr val="000090"/>
                </a:solidFill>
                <a:latin typeface="Times New Roman"/>
                <a:cs typeface="Times New Roman"/>
              </a:rPr>
              <a:t>)</a:t>
            </a:r>
            <a:r>
              <a:rPr lang="en-GB" sz="9600" dirty="0" smtClean="0">
                <a:solidFill>
                  <a:srgbClr val="000090"/>
                </a:solidFill>
                <a:latin typeface="Times New Roman"/>
                <a:cs typeface="Times New Roman"/>
              </a:rPr>
              <a:t>.</a:t>
            </a:r>
            <a:endParaRPr lang="el-GR" sz="9600" dirty="0">
              <a:solidFill>
                <a:srgbClr val="000090"/>
              </a:solidFill>
              <a:latin typeface="Times New Roman"/>
              <a:cs typeface="Times New Roman"/>
            </a:endParaRPr>
          </a:p>
          <a:p>
            <a:pPr algn="just">
              <a:lnSpc>
                <a:spcPct val="120000"/>
              </a:lnSpc>
              <a:buNone/>
            </a:pPr>
            <a:endParaRPr lang="el-GR" sz="9600" dirty="0">
              <a:solidFill>
                <a:srgbClr val="000090"/>
              </a:solidFill>
              <a:latin typeface="Times New Roman"/>
              <a:cs typeface="Times New Roman"/>
            </a:endParaRPr>
          </a:p>
          <a:p>
            <a:pPr algn="just">
              <a:lnSpc>
                <a:spcPct val="120000"/>
              </a:lnSpc>
              <a:buNone/>
            </a:pPr>
            <a:endParaRPr lang="el-GR" dirty="0">
              <a:solidFill>
                <a:srgbClr val="000090"/>
              </a:solidFill>
              <a:latin typeface="Times New Roman"/>
              <a:cs typeface="Times New Roman"/>
            </a:endParaRPr>
          </a:p>
        </p:txBody>
      </p:sp>
    </p:spTree>
    <p:extLst>
      <p:ext uri="{BB962C8B-B14F-4D97-AF65-F5344CB8AC3E}">
        <p14:creationId xmlns:p14="http://schemas.microsoft.com/office/powerpoint/2010/main" val="2953321524"/>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New Employees.potx</Template>
  <TotalTime>0</TotalTime>
  <Words>1879</Words>
  <Application>Microsoft Office PowerPoint</Application>
  <PresentationFormat>Προβολή στην οθόνη (4:3)</PresentationFormat>
  <Paragraphs>307</Paragraphs>
  <Slides>38</Slides>
  <Notes>3</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38</vt:i4>
      </vt:variant>
    </vt:vector>
  </HeadingPairs>
  <TitlesOfParts>
    <vt:vector size="44" baseType="lpstr">
      <vt:lpstr>Arial</vt:lpstr>
      <vt:lpstr>Calibri</vt:lpstr>
      <vt:lpstr>Georgia</vt:lpstr>
      <vt:lpstr>Times New Roman</vt:lpstr>
      <vt:lpstr>Wingdings</vt:lpstr>
      <vt:lpstr>Training New Employees</vt:lpstr>
      <vt:lpstr>Η εμπειρία των τελευταίων 25 ετών έχει δείξει...</vt:lpstr>
      <vt:lpstr>Η σύγχρονη πραγματικότητα</vt:lpstr>
      <vt:lpstr>Πρόσφατα παραδείγματα</vt:lpstr>
      <vt:lpstr>Πρόσφατα παραδείγματα</vt:lpstr>
      <vt:lpstr>Πρόσφατα παραδείγματα</vt:lpstr>
      <vt:lpstr>Το πιο πρόσφατο παράδειγμα</vt:lpstr>
      <vt:lpstr>Παρουσίαση του PowerPoint</vt:lpstr>
      <vt:lpstr>Παρουσίαση του PowerPoint</vt:lpstr>
      <vt:lpstr>Πρόσφατα παραδείγματα</vt:lpstr>
      <vt:lpstr>Πρόσφατα παραδείγματα</vt:lpstr>
      <vt:lpstr>Υπάρχει κίνδυνος να ξαναγυρίσουμε στα παλιά???</vt:lpstr>
      <vt:lpstr>Ο ρόλος του διαδικτύου στην ενίσχυση του αντιεμβολιαστικού κινήματος</vt:lpstr>
      <vt:lpstr>Νεότερα εμβόλια -Έτος εισαγωγής εμβολίων στη χώρα μας</vt:lpstr>
      <vt:lpstr>Ο ρόλος του διαδικτύου</vt:lpstr>
      <vt:lpstr>Στοιχεία για αντιεμβολιαστές στην Ελλάδα</vt:lpstr>
      <vt:lpstr>Στοιχεία για αντιεμβολιαστές στην Ελλάδα</vt:lpstr>
      <vt:lpstr>Παρουσίαση του PowerPoint</vt:lpstr>
      <vt:lpstr>ΣΟΒΑΡΕΣ ανεπιθύμητες ενέργειες εμβολίων – ΥΨΗΛΟΣ ΒΑΘΜΟΣ ΣΥΝΔΕΣΗΣ</vt:lpstr>
      <vt:lpstr>ΣΟΒΑΡΕΣ ανεπιθύμητες ενέργειες εμβολίων – ΜΕΤΡΙΟΣ ΒΑΘΜΟΣ ΣΥΝΔΕΣΗΣ</vt:lpstr>
      <vt:lpstr>ΑΠΟΡΡΙΨΗ της σύνδεσης ΣΟΒΑΡΩΝ ανεπιθύμητων ενεργειών με εμβόλια </vt:lpstr>
      <vt:lpstr>Παρουσίαση του PowerPoint</vt:lpstr>
      <vt:lpstr>ΠΡΟΣΕΓΓΙΣΗ ΓΟΝΕΩΝ ΠΟΥ ΑΜΦΙΣΒΗΤΟΥΝ ΤΑ ΕΜΒΟΛΙΑ</vt:lpstr>
      <vt:lpstr>ΠΡΟΣΕΓΓΙΣΗ ΓΟΝΕΩΝ ΠΟΥ ΑΜΦΙΣΒΗΤΟΥΝ ΤΑ ΕΜΒΟΛΙΑ</vt:lpstr>
      <vt:lpstr>Ας υπενθυμίζουμε...</vt:lpstr>
      <vt:lpstr>Ας συνειδητοποιήσουμε ότι...</vt:lpstr>
      <vt:lpstr>ΣΥΜΠΕΡΑΣΜΑ (1)</vt:lpstr>
      <vt:lpstr>ΣΥΜΠΕΡΑΣΜΑ (2)</vt:lpstr>
      <vt:lpstr>ΣΥΜΠΕΡΑΣΜΑ (3)</vt:lpstr>
      <vt:lpstr>ΣΥΜΠΕΡΑΣΜΑ (4)</vt:lpstr>
      <vt:lpstr> Η γνώμη να βασίζεται σε γνώση! </vt:lpstr>
      <vt:lpstr>Παρουσίαση του PowerPoint</vt:lpstr>
      <vt:lpstr>Παρουσίαση του PowerPoint</vt:lpstr>
      <vt:lpstr>Πόσο ψηλό είναι το ανοσιακό τείχος στη χώρα/πόλη μας???</vt:lpstr>
      <vt:lpstr>Βιβλιογραφικές αναφορές</vt:lpstr>
      <vt:lpstr>Βιβλιογραφικές Αναφορές</vt:lpstr>
      <vt:lpstr>Πηγές ενημέρωσης</vt:lpstr>
      <vt:lpstr>Διαφύλαξη της ζωής και υγείας Παιδιού!!!</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2010-02-01T21:33:28Z</dcterms:created>
  <dcterms:modified xsi:type="dcterms:W3CDTF">2017-11-30T10:24:14Z</dcterms:modified>
</cp:coreProperties>
</file>