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1.xml" ContentType="application/vnd.openxmlformats-officedocument.presentationml.notesSlide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notesSlides/notesSlide4.xml" ContentType="application/vnd.openxmlformats-officedocument.presentationml.notesSlide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notesSlides/notesSlide5.xml" ContentType="application/vnd.openxmlformats-officedocument.presentationml.notesSlide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tags/tag15.xml" ContentType="application/vnd.openxmlformats-officedocument.presentationml.tags+xml"/>
  <Override PartName="/ppt/notesSlides/notesSlide10.xml" ContentType="application/vnd.openxmlformats-officedocument.presentationml.notesSlide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notesMasterIdLst>
    <p:notesMasterId r:id="rId40"/>
  </p:notesMasterIdLst>
  <p:handoutMasterIdLst>
    <p:handoutMasterId r:id="rId41"/>
  </p:handoutMasterIdLst>
  <p:sldIdLst>
    <p:sldId id="259" r:id="rId2"/>
    <p:sldId id="388" r:id="rId3"/>
    <p:sldId id="370" r:id="rId4"/>
    <p:sldId id="379" r:id="rId5"/>
    <p:sldId id="417" r:id="rId6"/>
    <p:sldId id="528" r:id="rId7"/>
    <p:sldId id="430" r:id="rId8"/>
    <p:sldId id="406" r:id="rId9"/>
    <p:sldId id="407" r:id="rId10"/>
    <p:sldId id="518" r:id="rId11"/>
    <p:sldId id="504" r:id="rId12"/>
    <p:sldId id="428" r:id="rId13"/>
    <p:sldId id="415" r:id="rId14"/>
    <p:sldId id="481" r:id="rId15"/>
    <p:sldId id="482" r:id="rId16"/>
    <p:sldId id="500" r:id="rId17"/>
    <p:sldId id="341" r:id="rId18"/>
    <p:sldId id="405" r:id="rId19"/>
    <p:sldId id="530" r:id="rId20"/>
    <p:sldId id="531" r:id="rId21"/>
    <p:sldId id="437" r:id="rId22"/>
    <p:sldId id="474" r:id="rId23"/>
    <p:sldId id="389" r:id="rId24"/>
    <p:sldId id="438" r:id="rId25"/>
    <p:sldId id="509" r:id="rId26"/>
    <p:sldId id="362" r:id="rId27"/>
    <p:sldId id="390" r:id="rId28"/>
    <p:sldId id="507" r:id="rId29"/>
    <p:sldId id="421" r:id="rId30"/>
    <p:sldId id="486" r:id="rId31"/>
    <p:sldId id="487" r:id="rId32"/>
    <p:sldId id="479" r:id="rId33"/>
    <p:sldId id="413" r:id="rId34"/>
    <p:sldId id="449" r:id="rId35"/>
    <p:sldId id="450" r:id="rId36"/>
    <p:sldId id="451" r:id="rId37"/>
    <p:sldId id="529" r:id="rId38"/>
    <p:sldId id="521" r:id="rId3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049F4727-F419-574B-8B81-8EB951109683}">
          <p14:sldIdLst>
            <p14:sldId id="259"/>
            <p14:sldId id="388"/>
            <p14:sldId id="370"/>
            <p14:sldId id="379"/>
            <p14:sldId id="417"/>
            <p14:sldId id="528"/>
            <p14:sldId id="430"/>
            <p14:sldId id="406"/>
            <p14:sldId id="407"/>
            <p14:sldId id="518"/>
            <p14:sldId id="504"/>
            <p14:sldId id="428"/>
            <p14:sldId id="415"/>
            <p14:sldId id="481"/>
            <p14:sldId id="482"/>
            <p14:sldId id="500"/>
            <p14:sldId id="341"/>
            <p14:sldId id="405"/>
            <p14:sldId id="530"/>
            <p14:sldId id="531"/>
            <p14:sldId id="437"/>
            <p14:sldId id="474"/>
            <p14:sldId id="389"/>
            <p14:sldId id="438"/>
            <p14:sldId id="509"/>
            <p14:sldId id="362"/>
            <p14:sldId id="390"/>
            <p14:sldId id="507"/>
            <p14:sldId id="421"/>
            <p14:sldId id="486"/>
            <p14:sldId id="487"/>
            <p14:sldId id="479"/>
            <p14:sldId id="413"/>
            <p14:sldId id="449"/>
            <p14:sldId id="450"/>
            <p14:sldId id="451"/>
            <p14:sldId id="529"/>
            <p14:sldId id="521"/>
          </p14:sldIdLst>
        </p14:section>
        <p14:section name="Untitled Section" id="{A9FA8F52-5059-E34C-A6C1-E3F9C371A69F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33BFF5"/>
    <a:srgbClr val="000090"/>
    <a:srgbClr val="FF6600"/>
    <a:srgbClr val="00055F"/>
    <a:srgbClr val="66FF1B"/>
    <a:srgbClr val="009ED6"/>
    <a:srgbClr val="003300"/>
  </p:clrMru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96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27F97BB-C833-4FB7-BDE5-3F7075034690}" styleName="Themed Style 2 - Accent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napVertSplitter="1">
    <p:restoredLeft sz="21678" autoAdjust="0"/>
    <p:restoredTop sz="86406" autoAdjust="0"/>
  </p:normalViewPr>
  <p:slideViewPr>
    <p:cSldViewPr>
      <p:cViewPr varScale="1">
        <p:scale>
          <a:sx n="64" d="100"/>
          <a:sy n="64" d="100"/>
        </p:scale>
        <p:origin x="1314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058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54" d="100"/>
        <a:sy n="154" d="100"/>
      </p:scale>
      <p:origin x="0" y="208"/>
    </p:cViewPr>
  </p:sorterViewPr>
  <p:notesViewPr>
    <p:cSldViewPr>
      <p:cViewPr varScale="1">
        <p:scale>
          <a:sx n="83" d="100"/>
          <a:sy n="83" d="100"/>
        </p:scale>
        <p:origin x="-3144" y="-96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0" Type="http://schemas.openxmlformats.org/officeDocument/2006/relationships/slide" Target="slides/slide19.xml"/><Relationship Id="rId41" Type="http://schemas.openxmlformats.org/officeDocument/2006/relationships/handoutMaster" Target="handoutMasters/handout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DC4B8A6-5A45-AC41-B896-CE6E3EA6964C}" type="doc">
      <dgm:prSet loTypeId="urn:microsoft.com/office/officeart/2005/8/layout/radial6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53BBA0D-F0DF-1B4F-981C-58644B70F9F1}">
      <dgm:prSet phldrT="[Text]" custT="1"/>
      <dgm:spPr>
        <a:gradFill flip="none" rotWithShape="1">
          <a:gsLst>
            <a:gs pos="0">
              <a:srgbClr val="FF7216"/>
            </a:gs>
            <a:gs pos="100000">
              <a:srgbClr val="FFFFFF"/>
            </a:gs>
          </a:gsLst>
          <a:path path="circle">
            <a:fillToRect l="100000" t="100000"/>
          </a:path>
          <a:tileRect r="-100000" b="-100000"/>
        </a:gradFill>
        <a:effectLst>
          <a:outerShdw blurRad="63500" dir="13500000" kx="2700000" rotWithShape="0">
            <a:schemeClr val="tx2">
              <a:lumMod val="40000"/>
              <a:lumOff val="60000"/>
              <a:alpha val="15000"/>
            </a:schemeClr>
          </a:outerShdw>
        </a:effectLst>
      </dgm:spPr>
      <dgm:t>
        <a:bodyPr vert="horz" anchor="ctr" anchorCtr="0"/>
        <a:lstStyle/>
        <a:p>
          <a:r>
            <a:rPr lang="el-GR" sz="3200" b="1" dirty="0" smtClean="0">
              <a:solidFill>
                <a:srgbClr val="FF232B"/>
              </a:solidFill>
              <a:effectLst/>
              <a:latin typeface="Times New Roman"/>
              <a:cs typeface="Times New Roman"/>
            </a:rPr>
            <a:t>Αντιεμβολιαστικό κίνημα</a:t>
          </a:r>
          <a:endParaRPr lang="en-US" sz="3200" b="1" dirty="0">
            <a:solidFill>
              <a:srgbClr val="FF232B"/>
            </a:solidFill>
            <a:effectLst/>
            <a:latin typeface="Times New Roman"/>
            <a:cs typeface="Times New Roman"/>
          </a:endParaRPr>
        </a:p>
      </dgm:t>
    </dgm:pt>
    <dgm:pt modelId="{5FDE8DD7-E186-694C-9394-8C6CAD6BB59E}" type="parTrans" cxnId="{49C52569-F4F3-DB44-BA4B-5BA1F9638B55}">
      <dgm:prSet/>
      <dgm:spPr/>
      <dgm:t>
        <a:bodyPr/>
        <a:lstStyle/>
        <a:p>
          <a:endParaRPr lang="en-US"/>
        </a:p>
      </dgm:t>
    </dgm:pt>
    <dgm:pt modelId="{D26914CC-04A2-BB49-A8CA-F36C6AD4C334}" type="sibTrans" cxnId="{49C52569-F4F3-DB44-BA4B-5BA1F9638B55}">
      <dgm:prSet/>
      <dgm:spPr/>
      <dgm:t>
        <a:bodyPr/>
        <a:lstStyle/>
        <a:p>
          <a:endParaRPr lang="en-US"/>
        </a:p>
      </dgm:t>
    </dgm:pt>
    <dgm:pt modelId="{D2B133B6-7A7C-F149-9677-EE95A119D4F7}">
      <dgm:prSet phldrT="[Text]" custT="1"/>
      <dgm:spPr>
        <a:gradFill flip="none" rotWithShape="1">
          <a:gsLst>
            <a:gs pos="0">
              <a:srgbClr val="1FD0FD"/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0" scaled="1"/>
          <a:tileRect/>
        </a:gradFill>
        <a:effectLst>
          <a:outerShdw blurRad="63500" dir="13500000" kx="2700000" rotWithShape="0">
            <a:schemeClr val="tx2">
              <a:lumMod val="40000"/>
              <a:lumOff val="60000"/>
              <a:alpha val="15000"/>
            </a:schemeClr>
          </a:outerShdw>
        </a:effectLst>
      </dgm:spPr>
      <dgm:t>
        <a:bodyPr/>
        <a:lstStyle/>
        <a:p>
          <a:r>
            <a:rPr lang="el-GR" sz="2800" b="1" dirty="0" smtClean="0">
              <a:solidFill>
                <a:srgbClr val="000090"/>
              </a:solidFill>
              <a:latin typeface="Times New Roman"/>
              <a:cs typeface="Times New Roman"/>
            </a:rPr>
            <a:t>Αμφισβήτηση</a:t>
          </a:r>
          <a:endParaRPr lang="en-US" sz="2800" b="1" dirty="0">
            <a:solidFill>
              <a:srgbClr val="000090"/>
            </a:solidFill>
            <a:latin typeface="Times New Roman"/>
            <a:cs typeface="Times New Roman"/>
          </a:endParaRPr>
        </a:p>
      </dgm:t>
    </dgm:pt>
    <dgm:pt modelId="{86A0FB91-A6EE-2847-AF05-98655AE38E06}" type="parTrans" cxnId="{94BBD7D5-FD25-7E4E-ABE3-1A642C10B891}">
      <dgm:prSet/>
      <dgm:spPr/>
      <dgm:t>
        <a:bodyPr/>
        <a:lstStyle/>
        <a:p>
          <a:endParaRPr lang="en-US"/>
        </a:p>
      </dgm:t>
    </dgm:pt>
    <dgm:pt modelId="{8287B2D5-D849-0144-BD6B-7D21E32AEAD8}" type="sibTrans" cxnId="{94BBD7D5-FD25-7E4E-ABE3-1A642C10B891}">
      <dgm:prSet/>
      <dgm:spPr/>
      <dgm:t>
        <a:bodyPr/>
        <a:lstStyle/>
        <a:p>
          <a:endParaRPr lang="en-US"/>
        </a:p>
      </dgm:t>
    </dgm:pt>
    <dgm:pt modelId="{E93198A4-F703-834F-B608-023D3A8D4F07}">
      <dgm:prSet phldrT="[Text]" custT="1"/>
      <dgm:spPr>
        <a:gradFill rotWithShape="0">
          <a:gsLst>
            <a:gs pos="0">
              <a:srgbClr val="1FD0FD"/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</a:gradFill>
        <a:effectLst>
          <a:outerShdw blurRad="63500" dir="13500000" kx="2700000" rotWithShape="0">
            <a:schemeClr val="tx2">
              <a:lumMod val="60000"/>
              <a:lumOff val="40000"/>
              <a:alpha val="15000"/>
            </a:schemeClr>
          </a:outerShdw>
        </a:effectLst>
      </dgm:spPr>
      <dgm:t>
        <a:bodyPr/>
        <a:lstStyle/>
        <a:p>
          <a:r>
            <a:rPr lang="el-GR" sz="2400" b="1" dirty="0" smtClean="0">
              <a:solidFill>
                <a:srgbClr val="000090"/>
              </a:solidFill>
              <a:latin typeface="Times New Roman"/>
              <a:cs typeface="Times New Roman"/>
            </a:rPr>
            <a:t>Καχυποψία</a:t>
          </a:r>
          <a:endParaRPr lang="en-US" sz="2400" b="1" dirty="0">
            <a:solidFill>
              <a:srgbClr val="000090"/>
            </a:solidFill>
            <a:latin typeface="Times New Roman"/>
            <a:cs typeface="Times New Roman"/>
          </a:endParaRPr>
        </a:p>
      </dgm:t>
    </dgm:pt>
    <dgm:pt modelId="{6FD8C397-6109-3E4B-A479-7B728755D8F3}" type="parTrans" cxnId="{BF6B3A57-8E7B-FF4C-954A-599DE378FBE5}">
      <dgm:prSet/>
      <dgm:spPr/>
      <dgm:t>
        <a:bodyPr/>
        <a:lstStyle/>
        <a:p>
          <a:endParaRPr lang="en-US"/>
        </a:p>
      </dgm:t>
    </dgm:pt>
    <dgm:pt modelId="{31EC5062-B883-6142-82C6-EB43A8674215}" type="sibTrans" cxnId="{BF6B3A57-8E7B-FF4C-954A-599DE378FBE5}">
      <dgm:prSet/>
      <dgm:spPr/>
      <dgm:t>
        <a:bodyPr/>
        <a:lstStyle/>
        <a:p>
          <a:endParaRPr lang="en-US"/>
        </a:p>
      </dgm:t>
    </dgm:pt>
    <dgm:pt modelId="{9A4142C3-5D2B-454D-A2F2-F0556EA66A14}">
      <dgm:prSet phldrT="[Text]" custT="1"/>
      <dgm:spPr>
        <a:gradFill rotWithShape="0">
          <a:gsLst>
            <a:gs pos="0">
              <a:srgbClr val="1FD0FD"/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</a:gradFill>
        <a:effectLst>
          <a:outerShdw blurRad="63500" dir="13500000" kx="2700000" rotWithShape="0">
            <a:schemeClr val="tx2">
              <a:lumMod val="60000"/>
              <a:lumOff val="40000"/>
              <a:alpha val="15000"/>
            </a:schemeClr>
          </a:outerShdw>
        </a:effectLst>
      </dgm:spPr>
      <dgm:t>
        <a:bodyPr/>
        <a:lstStyle/>
        <a:p>
          <a:r>
            <a:rPr lang="el-GR" sz="2800" b="1" dirty="0" smtClean="0">
              <a:solidFill>
                <a:srgbClr val="000090"/>
              </a:solidFill>
              <a:latin typeface="Times New Roman"/>
              <a:cs typeface="Times New Roman"/>
            </a:rPr>
            <a:t>Άρνηση</a:t>
          </a:r>
          <a:endParaRPr lang="en-US" sz="2800" b="1" dirty="0">
            <a:solidFill>
              <a:srgbClr val="000090"/>
            </a:solidFill>
            <a:latin typeface="Times New Roman"/>
            <a:cs typeface="Times New Roman"/>
          </a:endParaRPr>
        </a:p>
      </dgm:t>
    </dgm:pt>
    <dgm:pt modelId="{56619446-ABE8-4A4C-B940-9B3AC60CEF9B}" type="parTrans" cxnId="{AC7D9E59-FD73-8449-848C-370253073A85}">
      <dgm:prSet/>
      <dgm:spPr/>
      <dgm:t>
        <a:bodyPr/>
        <a:lstStyle/>
        <a:p>
          <a:endParaRPr lang="en-US"/>
        </a:p>
      </dgm:t>
    </dgm:pt>
    <dgm:pt modelId="{60CA794C-F036-4148-B397-D955A28B3803}" type="sibTrans" cxnId="{AC7D9E59-FD73-8449-848C-370253073A85}">
      <dgm:prSet/>
      <dgm:spPr/>
      <dgm:t>
        <a:bodyPr/>
        <a:lstStyle/>
        <a:p>
          <a:endParaRPr lang="en-US"/>
        </a:p>
      </dgm:t>
    </dgm:pt>
    <dgm:pt modelId="{9F3F62E3-A206-3E4C-B95C-1FAC74F78D6D}">
      <dgm:prSet phldrT="[Text]" custT="1"/>
      <dgm:spPr>
        <a:gradFill flip="none" rotWithShape="0">
          <a:gsLst>
            <a:gs pos="0">
              <a:srgbClr val="1FD0FD"/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0" scaled="1"/>
          <a:tileRect/>
        </a:gradFill>
        <a:effectLst>
          <a:outerShdw blurRad="63500" dir="13500000" kx="2700000" rotWithShape="0">
            <a:schemeClr val="tx2">
              <a:lumMod val="60000"/>
              <a:lumOff val="40000"/>
              <a:alpha val="15000"/>
            </a:schemeClr>
          </a:outerShdw>
        </a:effectLst>
      </dgm:spPr>
      <dgm:t>
        <a:bodyPr/>
        <a:lstStyle/>
        <a:p>
          <a:r>
            <a:rPr lang="el-GR" sz="2400" b="1" dirty="0" smtClean="0">
              <a:solidFill>
                <a:srgbClr val="000090"/>
              </a:solidFill>
              <a:latin typeface="Times New Roman"/>
              <a:cs typeface="Times New Roman"/>
            </a:rPr>
            <a:t>Δισταγμός</a:t>
          </a:r>
          <a:endParaRPr lang="en-US" sz="2400" b="1" dirty="0">
            <a:solidFill>
              <a:srgbClr val="000090"/>
            </a:solidFill>
            <a:latin typeface="Times New Roman"/>
            <a:cs typeface="Times New Roman"/>
          </a:endParaRPr>
        </a:p>
      </dgm:t>
    </dgm:pt>
    <dgm:pt modelId="{13AD9E2A-5710-7B42-9294-7609E662C139}" type="parTrans" cxnId="{BE4D7BA6-BDD0-244E-B448-4C4C12B5E933}">
      <dgm:prSet/>
      <dgm:spPr/>
      <dgm:t>
        <a:bodyPr/>
        <a:lstStyle/>
        <a:p>
          <a:endParaRPr lang="en-US"/>
        </a:p>
      </dgm:t>
    </dgm:pt>
    <dgm:pt modelId="{F98A92C3-D103-1E4F-B13C-8602090FAB0F}" type="sibTrans" cxnId="{BE4D7BA6-BDD0-244E-B448-4C4C12B5E933}">
      <dgm:prSet/>
      <dgm:spPr/>
      <dgm:t>
        <a:bodyPr/>
        <a:lstStyle/>
        <a:p>
          <a:endParaRPr lang="en-US"/>
        </a:p>
      </dgm:t>
    </dgm:pt>
    <dgm:pt modelId="{EB6899DA-332B-C442-980F-D6E09A5825DB}" type="pres">
      <dgm:prSet presAssocID="{8DC4B8A6-5A45-AC41-B896-CE6E3EA6964C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EFD3E8EA-C6D4-F440-9150-2E7979EEB5A7}" type="pres">
      <dgm:prSet presAssocID="{A53BBA0D-F0DF-1B4F-981C-58644B70F9F1}" presName="centerShape" presStyleLbl="node0" presStyleIdx="0" presStyleCnt="1" custScaleX="255365" custScaleY="110704" custLinFactNeighborX="2613"/>
      <dgm:spPr/>
      <dgm:t>
        <a:bodyPr/>
        <a:lstStyle/>
        <a:p>
          <a:endParaRPr lang="en-US"/>
        </a:p>
      </dgm:t>
    </dgm:pt>
    <dgm:pt modelId="{4A319CEA-508B-E746-925C-2DA0C4B16E7B}" type="pres">
      <dgm:prSet presAssocID="{D2B133B6-7A7C-F149-9677-EE95A119D4F7}" presName="node" presStyleLbl="node1" presStyleIdx="0" presStyleCnt="4" custScaleX="23458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961CA56-C884-1D4C-B933-7ABA8A8A6431}" type="pres">
      <dgm:prSet presAssocID="{D2B133B6-7A7C-F149-9677-EE95A119D4F7}" presName="dummy" presStyleCnt="0"/>
      <dgm:spPr/>
    </dgm:pt>
    <dgm:pt modelId="{7498FF3F-7781-1245-AF4A-2E40D418CC42}" type="pres">
      <dgm:prSet presAssocID="{8287B2D5-D849-0144-BD6B-7D21E32AEAD8}" presName="sibTrans" presStyleLbl="sibTrans2D1" presStyleIdx="0" presStyleCnt="4" custScaleX="146153" custScaleY="102377"/>
      <dgm:spPr/>
      <dgm:t>
        <a:bodyPr/>
        <a:lstStyle/>
        <a:p>
          <a:endParaRPr lang="en-US"/>
        </a:p>
      </dgm:t>
    </dgm:pt>
    <dgm:pt modelId="{E1DC175B-8515-7141-8DCC-65D9CD155046}" type="pres">
      <dgm:prSet presAssocID="{E93198A4-F703-834F-B608-023D3A8D4F07}" presName="node" presStyleLbl="node1" presStyleIdx="1" presStyleCnt="4" custScaleX="159967" custScaleY="90073" custRadScaleRad="129947" custRadScaleInc="-384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BB774F5-1B33-BA46-99D1-5A86C53929E4}" type="pres">
      <dgm:prSet presAssocID="{E93198A4-F703-834F-B608-023D3A8D4F07}" presName="dummy" presStyleCnt="0"/>
      <dgm:spPr/>
    </dgm:pt>
    <dgm:pt modelId="{097FB0F7-A9CA-C940-83EB-9A569219E2AC}" type="pres">
      <dgm:prSet presAssocID="{31EC5062-B883-6142-82C6-EB43A8674215}" presName="sibTrans" presStyleLbl="sibTrans2D1" presStyleIdx="1" presStyleCnt="4" custScaleX="146550" custScaleY="113068"/>
      <dgm:spPr/>
      <dgm:t>
        <a:bodyPr/>
        <a:lstStyle/>
        <a:p>
          <a:endParaRPr lang="en-US"/>
        </a:p>
      </dgm:t>
    </dgm:pt>
    <dgm:pt modelId="{E5E76F0D-5D23-7B41-A016-EBC7AF8CA90F}" type="pres">
      <dgm:prSet presAssocID="{9A4142C3-5D2B-454D-A2F2-F0556EA66A14}" presName="node" presStyleLbl="node1" presStyleIdx="2" presStyleCnt="4" custScaleX="23458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68ABE0C-C2D9-B140-A730-5871A5623612}" type="pres">
      <dgm:prSet presAssocID="{9A4142C3-5D2B-454D-A2F2-F0556EA66A14}" presName="dummy" presStyleCnt="0"/>
      <dgm:spPr/>
    </dgm:pt>
    <dgm:pt modelId="{BC997353-1EA2-AD45-887E-0791985A139D}" type="pres">
      <dgm:prSet presAssocID="{60CA794C-F036-4148-B397-D955A28B3803}" presName="sibTrans" presStyleLbl="sibTrans2D1" presStyleIdx="2" presStyleCnt="4" custScaleX="144866" custScaleY="110515"/>
      <dgm:spPr/>
      <dgm:t>
        <a:bodyPr/>
        <a:lstStyle/>
        <a:p>
          <a:endParaRPr lang="en-US"/>
        </a:p>
      </dgm:t>
    </dgm:pt>
    <dgm:pt modelId="{F3D6D72B-C8BE-934F-B44E-BD570F98414B}" type="pres">
      <dgm:prSet presAssocID="{9F3F62E3-A206-3E4C-B95C-1FAC74F78D6D}" presName="node" presStyleLbl="node1" presStyleIdx="3" presStyleCnt="4" custScaleX="152241" custScaleY="91555" custRadScaleRad="12144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613DFED-72E1-CA42-866F-D880CA78ED0B}" type="pres">
      <dgm:prSet presAssocID="{9F3F62E3-A206-3E4C-B95C-1FAC74F78D6D}" presName="dummy" presStyleCnt="0"/>
      <dgm:spPr/>
    </dgm:pt>
    <dgm:pt modelId="{8ADA483E-5CCC-C543-8177-6A02DBD80A45}" type="pres">
      <dgm:prSet presAssocID="{F98A92C3-D103-1E4F-B13C-8602090FAB0F}" presName="sibTrans" presStyleLbl="sibTrans2D1" presStyleIdx="3" presStyleCnt="4" custScaleX="147418" custScaleY="99825"/>
      <dgm:spPr/>
      <dgm:t>
        <a:bodyPr/>
        <a:lstStyle/>
        <a:p>
          <a:endParaRPr lang="en-US"/>
        </a:p>
      </dgm:t>
    </dgm:pt>
  </dgm:ptLst>
  <dgm:cxnLst>
    <dgm:cxn modelId="{77997CCB-DB0E-FA4E-8586-2E88E2291A6D}" type="presOf" srcId="{60CA794C-F036-4148-B397-D955A28B3803}" destId="{BC997353-1EA2-AD45-887E-0791985A139D}" srcOrd="0" destOrd="0" presId="urn:microsoft.com/office/officeart/2005/8/layout/radial6"/>
    <dgm:cxn modelId="{60254DE0-2EBE-204B-A05E-EAAA68E0E758}" type="presOf" srcId="{8DC4B8A6-5A45-AC41-B896-CE6E3EA6964C}" destId="{EB6899DA-332B-C442-980F-D6E09A5825DB}" srcOrd="0" destOrd="0" presId="urn:microsoft.com/office/officeart/2005/8/layout/radial6"/>
    <dgm:cxn modelId="{3C504305-3594-014F-9F82-CB4EF8C19533}" type="presOf" srcId="{9A4142C3-5D2B-454D-A2F2-F0556EA66A14}" destId="{E5E76F0D-5D23-7B41-A016-EBC7AF8CA90F}" srcOrd="0" destOrd="0" presId="urn:microsoft.com/office/officeart/2005/8/layout/radial6"/>
    <dgm:cxn modelId="{25C7E38B-4CF0-FA4D-936D-E7A1683F3D29}" type="presOf" srcId="{F98A92C3-D103-1E4F-B13C-8602090FAB0F}" destId="{8ADA483E-5CCC-C543-8177-6A02DBD80A45}" srcOrd="0" destOrd="0" presId="urn:microsoft.com/office/officeart/2005/8/layout/radial6"/>
    <dgm:cxn modelId="{776B7EBC-3930-FE41-BB31-BD591A8958A9}" type="presOf" srcId="{8287B2D5-D849-0144-BD6B-7D21E32AEAD8}" destId="{7498FF3F-7781-1245-AF4A-2E40D418CC42}" srcOrd="0" destOrd="0" presId="urn:microsoft.com/office/officeart/2005/8/layout/radial6"/>
    <dgm:cxn modelId="{AC7D9E59-FD73-8449-848C-370253073A85}" srcId="{A53BBA0D-F0DF-1B4F-981C-58644B70F9F1}" destId="{9A4142C3-5D2B-454D-A2F2-F0556EA66A14}" srcOrd="2" destOrd="0" parTransId="{56619446-ABE8-4A4C-B940-9B3AC60CEF9B}" sibTransId="{60CA794C-F036-4148-B397-D955A28B3803}"/>
    <dgm:cxn modelId="{0A57CD76-3A81-784F-942B-C30544365306}" type="presOf" srcId="{A53BBA0D-F0DF-1B4F-981C-58644B70F9F1}" destId="{EFD3E8EA-C6D4-F440-9150-2E7979EEB5A7}" srcOrd="0" destOrd="0" presId="urn:microsoft.com/office/officeart/2005/8/layout/radial6"/>
    <dgm:cxn modelId="{49C52569-F4F3-DB44-BA4B-5BA1F9638B55}" srcId="{8DC4B8A6-5A45-AC41-B896-CE6E3EA6964C}" destId="{A53BBA0D-F0DF-1B4F-981C-58644B70F9F1}" srcOrd="0" destOrd="0" parTransId="{5FDE8DD7-E186-694C-9394-8C6CAD6BB59E}" sibTransId="{D26914CC-04A2-BB49-A8CA-F36C6AD4C334}"/>
    <dgm:cxn modelId="{8C4D416B-4420-3347-B749-5DE13D99BAA0}" type="presOf" srcId="{D2B133B6-7A7C-F149-9677-EE95A119D4F7}" destId="{4A319CEA-508B-E746-925C-2DA0C4B16E7B}" srcOrd="0" destOrd="0" presId="urn:microsoft.com/office/officeart/2005/8/layout/radial6"/>
    <dgm:cxn modelId="{BF6B3A57-8E7B-FF4C-954A-599DE378FBE5}" srcId="{A53BBA0D-F0DF-1B4F-981C-58644B70F9F1}" destId="{E93198A4-F703-834F-B608-023D3A8D4F07}" srcOrd="1" destOrd="0" parTransId="{6FD8C397-6109-3E4B-A479-7B728755D8F3}" sibTransId="{31EC5062-B883-6142-82C6-EB43A8674215}"/>
    <dgm:cxn modelId="{94BBD7D5-FD25-7E4E-ABE3-1A642C10B891}" srcId="{A53BBA0D-F0DF-1B4F-981C-58644B70F9F1}" destId="{D2B133B6-7A7C-F149-9677-EE95A119D4F7}" srcOrd="0" destOrd="0" parTransId="{86A0FB91-A6EE-2847-AF05-98655AE38E06}" sibTransId="{8287B2D5-D849-0144-BD6B-7D21E32AEAD8}"/>
    <dgm:cxn modelId="{50EBA23C-7D45-2D45-BAAC-174F812256CC}" type="presOf" srcId="{31EC5062-B883-6142-82C6-EB43A8674215}" destId="{097FB0F7-A9CA-C940-83EB-9A569219E2AC}" srcOrd="0" destOrd="0" presId="urn:microsoft.com/office/officeart/2005/8/layout/radial6"/>
    <dgm:cxn modelId="{440302E5-E7E4-A341-9DE1-123D5FF151FC}" type="presOf" srcId="{E93198A4-F703-834F-B608-023D3A8D4F07}" destId="{E1DC175B-8515-7141-8DCC-65D9CD155046}" srcOrd="0" destOrd="0" presId="urn:microsoft.com/office/officeart/2005/8/layout/radial6"/>
    <dgm:cxn modelId="{AC93EFE6-11C7-AC4D-86EF-2351E23A369A}" type="presOf" srcId="{9F3F62E3-A206-3E4C-B95C-1FAC74F78D6D}" destId="{F3D6D72B-C8BE-934F-B44E-BD570F98414B}" srcOrd="0" destOrd="0" presId="urn:microsoft.com/office/officeart/2005/8/layout/radial6"/>
    <dgm:cxn modelId="{BE4D7BA6-BDD0-244E-B448-4C4C12B5E933}" srcId="{A53BBA0D-F0DF-1B4F-981C-58644B70F9F1}" destId="{9F3F62E3-A206-3E4C-B95C-1FAC74F78D6D}" srcOrd="3" destOrd="0" parTransId="{13AD9E2A-5710-7B42-9294-7609E662C139}" sibTransId="{F98A92C3-D103-1E4F-B13C-8602090FAB0F}"/>
    <dgm:cxn modelId="{9EBCC92F-95EC-A141-9712-A68CE95BB2DC}" type="presParOf" srcId="{EB6899DA-332B-C442-980F-D6E09A5825DB}" destId="{EFD3E8EA-C6D4-F440-9150-2E7979EEB5A7}" srcOrd="0" destOrd="0" presId="urn:microsoft.com/office/officeart/2005/8/layout/radial6"/>
    <dgm:cxn modelId="{C9E66442-A4CF-0C42-AE83-39381B27C143}" type="presParOf" srcId="{EB6899DA-332B-C442-980F-D6E09A5825DB}" destId="{4A319CEA-508B-E746-925C-2DA0C4B16E7B}" srcOrd="1" destOrd="0" presId="urn:microsoft.com/office/officeart/2005/8/layout/radial6"/>
    <dgm:cxn modelId="{D8AEC5F7-68D3-154E-9D9C-229B03759919}" type="presParOf" srcId="{EB6899DA-332B-C442-980F-D6E09A5825DB}" destId="{9961CA56-C884-1D4C-B933-7ABA8A8A6431}" srcOrd="2" destOrd="0" presId="urn:microsoft.com/office/officeart/2005/8/layout/radial6"/>
    <dgm:cxn modelId="{03C2F062-42E4-3F4F-9E60-DFC9C86D02A2}" type="presParOf" srcId="{EB6899DA-332B-C442-980F-D6E09A5825DB}" destId="{7498FF3F-7781-1245-AF4A-2E40D418CC42}" srcOrd="3" destOrd="0" presId="urn:microsoft.com/office/officeart/2005/8/layout/radial6"/>
    <dgm:cxn modelId="{DBCE95D5-0FDA-1540-8360-06690B031744}" type="presParOf" srcId="{EB6899DA-332B-C442-980F-D6E09A5825DB}" destId="{E1DC175B-8515-7141-8DCC-65D9CD155046}" srcOrd="4" destOrd="0" presId="urn:microsoft.com/office/officeart/2005/8/layout/radial6"/>
    <dgm:cxn modelId="{C816D826-3EB0-7847-8EDD-EF13DC0A62D8}" type="presParOf" srcId="{EB6899DA-332B-C442-980F-D6E09A5825DB}" destId="{1BB774F5-1B33-BA46-99D1-5A86C53929E4}" srcOrd="5" destOrd="0" presId="urn:microsoft.com/office/officeart/2005/8/layout/radial6"/>
    <dgm:cxn modelId="{8FA1A3A8-2032-4C45-8E90-F8115B461552}" type="presParOf" srcId="{EB6899DA-332B-C442-980F-D6E09A5825DB}" destId="{097FB0F7-A9CA-C940-83EB-9A569219E2AC}" srcOrd="6" destOrd="0" presId="urn:microsoft.com/office/officeart/2005/8/layout/radial6"/>
    <dgm:cxn modelId="{99EAC9B5-F52E-524E-805D-B7926C59D824}" type="presParOf" srcId="{EB6899DA-332B-C442-980F-D6E09A5825DB}" destId="{E5E76F0D-5D23-7B41-A016-EBC7AF8CA90F}" srcOrd="7" destOrd="0" presId="urn:microsoft.com/office/officeart/2005/8/layout/radial6"/>
    <dgm:cxn modelId="{09559B12-CBDD-A945-B6B1-64D8E66D7294}" type="presParOf" srcId="{EB6899DA-332B-C442-980F-D6E09A5825DB}" destId="{E68ABE0C-C2D9-B140-A730-5871A5623612}" srcOrd="8" destOrd="0" presId="urn:microsoft.com/office/officeart/2005/8/layout/radial6"/>
    <dgm:cxn modelId="{1EE06545-4C26-3849-89E4-6DF9055E29DB}" type="presParOf" srcId="{EB6899DA-332B-C442-980F-D6E09A5825DB}" destId="{BC997353-1EA2-AD45-887E-0791985A139D}" srcOrd="9" destOrd="0" presId="urn:microsoft.com/office/officeart/2005/8/layout/radial6"/>
    <dgm:cxn modelId="{EDC2D0D1-FE10-B34D-8A32-966F4F8D3C27}" type="presParOf" srcId="{EB6899DA-332B-C442-980F-D6E09A5825DB}" destId="{F3D6D72B-C8BE-934F-B44E-BD570F98414B}" srcOrd="10" destOrd="0" presId="urn:microsoft.com/office/officeart/2005/8/layout/radial6"/>
    <dgm:cxn modelId="{B0DC5D32-5FD6-124D-A571-8E636B257AE2}" type="presParOf" srcId="{EB6899DA-332B-C442-980F-D6E09A5825DB}" destId="{8613DFED-72E1-CA42-866F-D880CA78ED0B}" srcOrd="11" destOrd="0" presId="urn:microsoft.com/office/officeart/2005/8/layout/radial6"/>
    <dgm:cxn modelId="{FB97945C-B9AD-5B4D-B960-100F73F9A704}" type="presParOf" srcId="{EB6899DA-332B-C442-980F-D6E09A5825DB}" destId="{8ADA483E-5CCC-C543-8177-6A02DBD80A45}" srcOrd="12" destOrd="0" presId="urn:microsoft.com/office/officeart/2005/8/layout/radial6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83FDC75-7F73-4A4A-A77C-09AADF00E0EA}" type="datetimeFigureOut">
              <a:rPr lang="en-US" smtClean="0"/>
              <a:pPr/>
              <a:t>11/30/2017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59226BF-1F13-42D3-80DC-373E7ADD1EB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581189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8AEF76B-3757-4A0B-AF93-28494465C1DD}" type="datetimeFigureOut">
              <a:rPr lang="en-US" smtClean="0"/>
              <a:pPr/>
              <a:t>11/30/2017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5693FD4-8F83-4EF7-AC3F-0DC0388986B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5422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6EAC7D-5A89-47C2-8ABA-56C9C2DEF7A4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794500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693FD4-8F83-4EF7-AC3F-0DC0388986B0}" type="slidenum">
              <a:rPr lang="en-US" smtClean="0"/>
              <a:pPr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815598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Outbreaks: poor vaccine coverage- suboptimal vaccination rates- diminished herd immunity</a:t>
            </a:r>
            <a:endParaRPr lang="el-GR" dirty="0" smtClean="0"/>
          </a:p>
          <a:p>
            <a:endParaRPr lang="el-GR" dirty="0" smtClean="0"/>
          </a:p>
          <a:p>
            <a:r>
              <a:rPr lang="el-GR" dirty="0" smtClean="0"/>
              <a:t>2</a:t>
            </a:r>
            <a:r>
              <a:rPr lang="el-GR" baseline="0" dirty="0" smtClean="0"/>
              <a:t> κρουσματα στην Ουκρανια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3E2B37-F66D-4B74-9BDD-EC4B069FF5F0}" type="slidenum">
              <a:rPr lang="el-GR" smtClean="0"/>
              <a:pPr/>
              <a:t>38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74848505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l-GR" dirty="0" smtClean="0"/>
              <a:t>Αναπνοή </a:t>
            </a:r>
            <a:r>
              <a:rPr lang="en-GB" dirty="0" smtClean="0"/>
              <a:t>CPAP: </a:t>
            </a:r>
            <a:r>
              <a:rPr lang="el-GR" dirty="0" smtClean="0"/>
              <a:t>διακοπτόμενη εκπνοή, με κλείσιμο της γλωττίδας</a:t>
            </a:r>
            <a:endParaRPr lang="en-US" dirty="0" smtClean="0"/>
          </a:p>
          <a:p>
            <a:pPr>
              <a:lnSpc>
                <a:spcPct val="80000"/>
              </a:lnSpc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6EAC7D-5A89-47C2-8ABA-56C9C2DEF7A4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859172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3E2B37-F66D-4B74-9BDD-EC4B069FF5F0}" type="slidenum">
              <a:rPr lang="el-GR" smtClean="0"/>
              <a:pPr/>
              <a:t>10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96404446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lnSpc>
                <a:spcPct val="80000"/>
              </a:lnSpc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6EAC7D-5A89-47C2-8ABA-56C9C2DEF7A4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686584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lnSpc>
                <a:spcPct val="80000"/>
              </a:lnSpc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6EAC7D-5A89-47C2-8ABA-56C9C2DEF7A4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216590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lnSpc>
                <a:spcPct val="80000"/>
              </a:lnSpc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6EAC7D-5A89-47C2-8ABA-56C9C2DEF7A4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354876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1</a:t>
            </a:r>
            <a:r>
              <a:rPr lang="el-GR" baseline="30000" dirty="0" smtClean="0"/>
              <a:t>η</a:t>
            </a:r>
            <a:r>
              <a:rPr lang="el-GR" dirty="0" smtClean="0"/>
              <a:t> Α/α, την έχει ο Γιάννης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693FD4-8F83-4EF7-AC3F-0DC0388986B0}" type="slidenum">
              <a:rPr lang="en-US" smtClean="0"/>
              <a:pPr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502324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1</a:t>
            </a:r>
            <a:r>
              <a:rPr lang="el-GR" baseline="30000" dirty="0" smtClean="0"/>
              <a:t>η</a:t>
            </a:r>
            <a:r>
              <a:rPr lang="el-GR" dirty="0" smtClean="0"/>
              <a:t> Α/α, την έχει ο Γιάννης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693FD4-8F83-4EF7-AC3F-0DC0388986B0}" type="slidenum">
              <a:rPr lang="en-US" smtClean="0"/>
              <a:pPr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502324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1</a:t>
            </a:r>
            <a:r>
              <a:rPr lang="el-GR" baseline="30000" dirty="0" smtClean="0"/>
              <a:t>η</a:t>
            </a:r>
            <a:r>
              <a:rPr lang="el-GR" dirty="0" smtClean="0"/>
              <a:t> Α/α, την έχει ο Γιάννης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693FD4-8F83-4EF7-AC3F-0DC0388986B0}" type="slidenum">
              <a:rPr lang="en-US" smtClean="0"/>
              <a:pPr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50232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543" y="0"/>
            <a:ext cx="9100457" cy="687977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590800" y="2286000"/>
            <a:ext cx="6180224" cy="1470025"/>
          </a:xfrm>
        </p:spPr>
        <p:txBody>
          <a:bodyPr anchor="t"/>
          <a:lstStyle>
            <a:lvl1pPr algn="r">
              <a:defRPr b="1" cap="small" baseline="0">
                <a:solidFill>
                  <a:srgbClr val="00330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62400" y="4038600"/>
            <a:ext cx="4772528" cy="990600"/>
          </a:xfrm>
        </p:spPr>
        <p:txBody>
          <a:bodyPr>
            <a:normAutofit/>
          </a:bodyPr>
          <a:lstStyle>
            <a:lvl1pPr marL="0" indent="0" algn="r">
              <a:buNone/>
              <a:defRPr sz="2000" b="0">
                <a:solidFill>
                  <a:schemeClr val="tx1"/>
                </a:solidFill>
                <a:latin typeface="Georgia" pitchFamily="18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Click to edit Master subtitle style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251"/>
            <a:ext cx="3721618" cy="6858000"/>
          </a:xfrm>
          <a:prstGeom prst="rect">
            <a:avLst/>
          </a:prstGeom>
        </p:spPr>
      </p:pic>
      <p:sp>
        <p:nvSpPr>
          <p:cNvPr id="10" name="Picture Placeholder 9"/>
          <p:cNvSpPr>
            <a:spLocks noGrp="1"/>
          </p:cNvSpPr>
          <p:nvPr>
            <p:ph type="pic" sz="quarter" idx="13" hasCustomPrompt="1"/>
          </p:nvPr>
        </p:nvSpPr>
        <p:spPr>
          <a:xfrm>
            <a:off x="6858000" y="5105400"/>
            <a:ext cx="1828800" cy="990600"/>
          </a:xfrm>
        </p:spPr>
        <p:txBody>
          <a:bodyPr>
            <a:normAutofit/>
          </a:bodyPr>
          <a:lstStyle>
            <a:lvl1pPr marL="0" indent="0" algn="ctr">
              <a:buNone/>
              <a:defRPr sz="2000" baseline="0"/>
            </a:lvl1pPr>
          </a:lstStyle>
          <a:p>
            <a:r>
              <a:rPr lang="en-US" dirty="0" smtClean="0"/>
              <a:t>Company Logo</a:t>
            </a:r>
            <a:endParaRPr lang="en-US" dirty="0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B281C-5159-4971-8228-52B9A72E9ED2}" type="datetimeFigureOut">
              <a:rPr lang="en-US" smtClean="0"/>
              <a:pPr/>
              <a:t>11/30/2017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B281C-5159-4971-8228-52B9A72E9ED2}" type="datetimeFigureOut">
              <a:rPr lang="en-US" smtClean="0"/>
              <a:pPr/>
              <a:t>11/30/2017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ackground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543" y="0"/>
            <a:ext cx="9100457" cy="6879771"/>
          </a:xfrm>
          <a:prstGeom prst="rect">
            <a:avLst/>
          </a:prstGeom>
        </p:spPr>
      </p:pic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>
          <a:xfrm>
            <a:off x="762000" y="6356350"/>
            <a:ext cx="2133600" cy="365125"/>
          </a:xfrm>
        </p:spPr>
        <p:txBody>
          <a:bodyPr/>
          <a:lstStyle/>
          <a:p>
            <a:fld id="{757B281C-5159-4971-8228-52B9A72E9ED2}" type="datetimeFigureOut">
              <a:rPr lang="en-US" smtClean="0"/>
              <a:pPr/>
              <a:t>11/30/2017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352800" y="6356350"/>
            <a:ext cx="28956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05600" y="6356350"/>
            <a:ext cx="2133600" cy="365125"/>
          </a:xfrm>
        </p:spPr>
        <p:txBody>
          <a:bodyPr/>
          <a:lstStyle/>
          <a:p>
            <a:fld id="{33D6E5A2-EC83-451F-A719-9AC1370DD5C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00D35D-F54B-4755-8DAF-B1C2E7B17DF1}" type="datetimeFigureOut">
              <a:rPr lang="el-GR" smtClean="0"/>
              <a:pPr/>
              <a:t>30/11/2017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096430-2E79-4023-ACE8-F7EC80CF12F4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9377372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543" y="0"/>
            <a:ext cx="9100457" cy="687977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3161049" y="-3176815"/>
            <a:ext cx="2819400" cy="917303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0" y="3048000"/>
            <a:ext cx="4343400" cy="1362075"/>
          </a:xfrm>
        </p:spPr>
        <p:txBody>
          <a:bodyPr anchor="b" anchorCtr="0"/>
          <a:lstStyle>
            <a:lvl1pPr algn="l">
              <a:defRPr sz="4000" b="1" cap="small" baseline="0">
                <a:solidFill>
                  <a:srgbClr val="00330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B281C-5159-4971-8228-52B9A72E9ED2}" type="datetimeFigureOut">
              <a:rPr lang="en-US" smtClean="0"/>
              <a:pPr/>
              <a:t>11/30/2017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3" hasCustomPrompt="1"/>
          </p:nvPr>
        </p:nvSpPr>
        <p:spPr>
          <a:xfrm>
            <a:off x="6781800" y="5334000"/>
            <a:ext cx="2133600" cy="9906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 smtClean="0"/>
              <a:t>Company Logo</a:t>
            </a:r>
            <a:endParaRPr lang="en-US" dirty="0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62000" y="269632"/>
            <a:ext cx="8077200" cy="1143000"/>
          </a:xfrm>
        </p:spPr>
        <p:txBody>
          <a:bodyPr anchor="ctr" anchorCtr="0"/>
          <a:lstStyle>
            <a:lvl1pPr algn="l">
              <a:defRPr lang="en-US" dirty="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596413"/>
            <a:ext cx="8077200" cy="4297363"/>
          </a:xfrm>
        </p:spPr>
        <p:txBody>
          <a:bodyPr>
            <a:normAutofit/>
          </a:bodyPr>
          <a:lstStyle>
            <a:lvl1pPr>
              <a:defRPr sz="3200">
                <a:latin typeface="+mn-lt"/>
              </a:defRPr>
            </a:lvl1pPr>
            <a:lvl2pPr>
              <a:defRPr sz="2800">
                <a:latin typeface="+mn-lt"/>
              </a:defRPr>
            </a:lvl2pPr>
            <a:lvl3pPr>
              <a:defRPr sz="2400">
                <a:latin typeface="+mn-lt"/>
              </a:defRPr>
            </a:lvl3pPr>
            <a:lvl4pPr>
              <a:defRPr sz="2400">
                <a:latin typeface="+mn-lt"/>
              </a:defRPr>
            </a:lvl4pPr>
            <a:lvl5pPr>
              <a:defRPr sz="2400">
                <a:latin typeface="+mn-lt"/>
              </a:defRPr>
            </a:lvl5pPr>
          </a:lstStyle>
          <a:p>
            <a:pPr lvl="0"/>
            <a:r>
              <a:rPr lang="el-GR" smtClean="0"/>
              <a:t>Click to edit Master text styles</a:t>
            </a:r>
          </a:p>
          <a:p>
            <a:pPr lvl="1"/>
            <a:r>
              <a:rPr lang="el-GR" smtClean="0"/>
              <a:t>Second level</a:t>
            </a:r>
          </a:p>
          <a:p>
            <a:pPr lvl="2"/>
            <a:r>
              <a:rPr lang="el-GR" smtClean="0"/>
              <a:t>Third level</a:t>
            </a:r>
          </a:p>
          <a:p>
            <a:pPr lvl="3"/>
            <a:r>
              <a:rPr lang="el-GR" smtClean="0"/>
              <a:t>Fourth level</a:t>
            </a:r>
          </a:p>
          <a:p>
            <a:pPr lvl="4"/>
            <a:r>
              <a:rPr lang="el-GR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B281C-5159-4971-8228-52B9A72E9ED2}" type="datetimeFigureOut">
              <a:rPr lang="en-US" smtClean="0"/>
              <a:pPr/>
              <a:t>11/30/2017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05600" y="6356350"/>
            <a:ext cx="2133600" cy="365125"/>
          </a:xfrm>
        </p:spPr>
        <p:txBody>
          <a:bodyPr/>
          <a:lstStyle/>
          <a:p>
            <a:fld id="{33D6E5A2-EC83-451F-A719-9AC1370DD5C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Click to edit Master text styles</a:t>
            </a:r>
          </a:p>
          <a:p>
            <a:pPr lvl="1"/>
            <a:r>
              <a:rPr lang="el-GR" smtClean="0"/>
              <a:t>Second level</a:t>
            </a:r>
          </a:p>
          <a:p>
            <a:pPr lvl="2"/>
            <a:r>
              <a:rPr lang="el-GR" smtClean="0"/>
              <a:t>Third level</a:t>
            </a:r>
          </a:p>
          <a:p>
            <a:pPr lvl="3"/>
            <a:r>
              <a:rPr lang="el-GR" smtClean="0"/>
              <a:t>Fourth level</a:t>
            </a:r>
          </a:p>
          <a:p>
            <a:pPr lvl="4"/>
            <a:r>
              <a:rPr lang="el-GR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768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Click to edit Master text styles</a:t>
            </a:r>
          </a:p>
          <a:p>
            <a:pPr lvl="1"/>
            <a:r>
              <a:rPr lang="el-GR" smtClean="0"/>
              <a:t>Second level</a:t>
            </a:r>
          </a:p>
          <a:p>
            <a:pPr lvl="2"/>
            <a:r>
              <a:rPr lang="el-GR" smtClean="0"/>
              <a:t>Third level</a:t>
            </a:r>
          </a:p>
          <a:p>
            <a:pPr lvl="3"/>
            <a:r>
              <a:rPr lang="el-GR" smtClean="0"/>
              <a:t>Fourth level</a:t>
            </a:r>
          </a:p>
          <a:p>
            <a:pPr lvl="4"/>
            <a:r>
              <a:rPr lang="el-GR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B281C-5159-4971-8228-52B9A72E9ED2}" type="datetimeFigureOut">
              <a:rPr lang="en-US" smtClean="0"/>
              <a:pPr/>
              <a:t>11/30/2017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Click to edit Master text styles</a:t>
            </a:r>
          </a:p>
          <a:p>
            <a:pPr lvl="1"/>
            <a:r>
              <a:rPr lang="el-GR" smtClean="0"/>
              <a:t>Second level</a:t>
            </a:r>
          </a:p>
          <a:p>
            <a:pPr lvl="2"/>
            <a:r>
              <a:rPr lang="el-GR" smtClean="0"/>
              <a:t>Third level</a:t>
            </a:r>
          </a:p>
          <a:p>
            <a:pPr lvl="3"/>
            <a:r>
              <a:rPr lang="el-GR" smtClean="0"/>
              <a:t>Fourth level</a:t>
            </a:r>
          </a:p>
          <a:p>
            <a:pPr lvl="4"/>
            <a:r>
              <a:rPr lang="el-GR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736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736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Click to edit Master text styles</a:t>
            </a:r>
          </a:p>
          <a:p>
            <a:pPr lvl="1"/>
            <a:r>
              <a:rPr lang="el-GR" smtClean="0"/>
              <a:t>Second level</a:t>
            </a:r>
          </a:p>
          <a:p>
            <a:pPr lvl="2"/>
            <a:r>
              <a:rPr lang="el-GR" smtClean="0"/>
              <a:t>Third level</a:t>
            </a:r>
          </a:p>
          <a:p>
            <a:pPr lvl="3"/>
            <a:r>
              <a:rPr lang="el-GR" smtClean="0"/>
              <a:t>Fourth level</a:t>
            </a:r>
          </a:p>
          <a:p>
            <a:pPr lvl="4"/>
            <a:r>
              <a:rPr lang="el-GR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B281C-5159-4971-8228-52B9A72E9ED2}" type="datetimeFigureOut">
              <a:rPr lang="en-US" smtClean="0"/>
              <a:pPr/>
              <a:t>11/30/2017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wipe dir="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036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Click to edit Master text styles</a:t>
            </a:r>
          </a:p>
          <a:p>
            <a:pPr lvl="1"/>
            <a:r>
              <a:rPr lang="el-GR" smtClean="0"/>
              <a:t>Second level</a:t>
            </a:r>
          </a:p>
          <a:p>
            <a:pPr lvl="2"/>
            <a:r>
              <a:rPr lang="el-GR" smtClean="0"/>
              <a:t>Third level</a:t>
            </a:r>
          </a:p>
          <a:p>
            <a:pPr lvl="3"/>
            <a:r>
              <a:rPr lang="el-GR" smtClean="0"/>
              <a:t>Fourth level</a:t>
            </a:r>
          </a:p>
          <a:p>
            <a:pPr lvl="4"/>
            <a:r>
              <a:rPr lang="el-GR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B281C-5159-4971-8228-52B9A72E9ED2}" type="datetimeFigureOut">
              <a:rPr lang="en-US" smtClean="0"/>
              <a:pPr/>
              <a:t>11/30/2017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l-GR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B281C-5159-4971-8228-52B9A72E9ED2}" type="datetimeFigureOut">
              <a:rPr lang="en-US" smtClean="0"/>
              <a:pPr/>
              <a:t>11/30/2017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wipe dir="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Click to edit Master text styles</a:t>
            </a:r>
          </a:p>
          <a:p>
            <a:pPr lvl="1"/>
            <a:r>
              <a:rPr lang="el-GR" smtClean="0"/>
              <a:t>Second level</a:t>
            </a:r>
          </a:p>
          <a:p>
            <a:pPr lvl="2"/>
            <a:r>
              <a:rPr lang="el-GR" smtClean="0"/>
              <a:t>Third level</a:t>
            </a:r>
          </a:p>
          <a:p>
            <a:pPr lvl="3"/>
            <a:r>
              <a:rPr lang="el-GR" smtClean="0"/>
              <a:t>Fourth level</a:t>
            </a:r>
          </a:p>
          <a:p>
            <a:pPr lvl="4"/>
            <a:r>
              <a:rPr lang="el-GR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B281C-5159-4971-8228-52B9A72E9ED2}" type="datetimeFigureOut">
              <a:rPr lang="en-US" smtClean="0"/>
              <a:pPr/>
              <a:t>11/30/2017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wipe dir="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62000" y="274638"/>
            <a:ext cx="5867400" cy="5851525"/>
          </a:xfrm>
        </p:spPr>
        <p:txBody>
          <a:bodyPr vert="eaVert"/>
          <a:lstStyle/>
          <a:p>
            <a:pPr lvl="0"/>
            <a:r>
              <a:rPr lang="el-GR" smtClean="0"/>
              <a:t>Click to edit Master text styles</a:t>
            </a:r>
          </a:p>
          <a:p>
            <a:pPr lvl="1"/>
            <a:r>
              <a:rPr lang="el-GR" smtClean="0"/>
              <a:t>Second level</a:t>
            </a:r>
          </a:p>
          <a:p>
            <a:pPr lvl="2"/>
            <a:r>
              <a:rPr lang="el-GR" smtClean="0"/>
              <a:t>Third level</a:t>
            </a:r>
          </a:p>
          <a:p>
            <a:pPr lvl="3"/>
            <a:r>
              <a:rPr lang="el-GR" smtClean="0"/>
              <a:t>Fourth level</a:t>
            </a:r>
          </a:p>
          <a:p>
            <a:pPr lvl="4"/>
            <a:r>
              <a:rPr lang="el-GR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B281C-5159-4971-8228-52B9A72E9ED2}" type="datetimeFigureOut">
              <a:rPr lang="en-US" smtClean="0"/>
              <a:pPr/>
              <a:t>11/30/2017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wipe dir="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543" y="0"/>
            <a:ext cx="9100457" cy="6879771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2000" y="274638"/>
            <a:ext cx="80772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1600200"/>
            <a:ext cx="80772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Click to edit Master text styles</a:t>
            </a:r>
          </a:p>
          <a:p>
            <a:pPr lvl="1"/>
            <a:r>
              <a:rPr lang="el-GR" smtClean="0"/>
              <a:t>Second level</a:t>
            </a:r>
          </a:p>
          <a:p>
            <a:pPr lvl="2"/>
            <a:r>
              <a:rPr lang="el-GR" smtClean="0"/>
              <a:t>Third level</a:t>
            </a:r>
          </a:p>
          <a:p>
            <a:pPr lvl="3"/>
            <a:r>
              <a:rPr lang="el-GR" smtClean="0"/>
              <a:t>Fourth level</a:t>
            </a:r>
          </a:p>
          <a:p>
            <a:pPr lvl="4"/>
            <a:r>
              <a:rPr lang="el-GR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20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7B281C-5159-4971-8228-52B9A72E9ED2}" type="datetimeFigureOut">
              <a:rPr lang="en-US" smtClean="0"/>
              <a:pPr/>
              <a:t>11/30/2017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528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7056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D6E5A2-EC83-451F-A719-9AC1370DD5CF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52400" y="-109183"/>
            <a:ext cx="818707" cy="7083189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0" r:id="rId3"/>
    <p:sldLayoutId id="2147483652" r:id="rId4"/>
    <p:sldLayoutId id="2147483653" r:id="rId5"/>
    <p:sldLayoutId id="2147483656" r:id="rId6"/>
    <p:sldLayoutId id="2147483657" r:id="rId7"/>
    <p:sldLayoutId id="2147483658" r:id="rId8"/>
    <p:sldLayoutId id="2147483659" r:id="rId9"/>
    <p:sldLayoutId id="2147483654" r:id="rId10"/>
    <p:sldLayoutId id="2147483655" r:id="rId11"/>
    <p:sldLayoutId id="2147483663" r:id="rId12"/>
    <p:sldLayoutId id="2147483664" r:id="rId13"/>
  </p:sldLayoutIdLst>
  <p:transition spd="slow">
    <p:wipe dir="d"/>
  </p:transition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spcBef>
          <a:spcPct val="0"/>
        </a:spcBef>
        <a:buNone/>
        <a:defRPr lang="en-US" sz="4400" kern="1200" dirty="0" smtClean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tags" Target="../tags/tag3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5" Type="http://schemas.openxmlformats.org/officeDocument/2006/relationships/notesSlide" Target="../notesSlides/notesSlide1.xml"/><Relationship Id="rId4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tags" Target="../tags/tag9.xml"/><Relationship Id="rId2" Type="http://schemas.openxmlformats.org/officeDocument/2006/relationships/tags" Target="../tags/tag8.xml"/><Relationship Id="rId1" Type="http://schemas.openxmlformats.org/officeDocument/2006/relationships/tags" Target="../tags/tag7.xml"/><Relationship Id="rId5" Type="http://schemas.openxmlformats.org/officeDocument/2006/relationships/notesSlide" Target="../notesSlides/notesSlide4.xml"/><Relationship Id="rId4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tags" Target="../tags/tag12.xml"/><Relationship Id="rId2" Type="http://schemas.openxmlformats.org/officeDocument/2006/relationships/tags" Target="../tags/tag11.xml"/><Relationship Id="rId1" Type="http://schemas.openxmlformats.org/officeDocument/2006/relationships/tags" Target="../tags/tag10.xml"/><Relationship Id="rId5" Type="http://schemas.openxmlformats.org/officeDocument/2006/relationships/notesSlide" Target="../notesSlides/notesSlide5.xml"/><Relationship Id="rId4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tags" Target="../tags/tag14.xml"/><Relationship Id="rId1" Type="http://schemas.openxmlformats.org/officeDocument/2006/relationships/tags" Target="../tags/tag13.xml"/><Relationship Id="rId4" Type="http://schemas.openxmlformats.org/officeDocument/2006/relationships/notesSlide" Target="../notesSlides/notesSlide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5.xml"/><Relationship Id="rId4" Type="http://schemas.openxmlformats.org/officeDocument/2006/relationships/hyperlink" Target="http://en.wikipedia.org/wiki/Acute_disseminated_encephalomyelitis" TargetMode="Externa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tags" Target="../tags/tag16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tags" Target="../tags/tag1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tags" Target="../tags/tag18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tags" Target="../tags/tag19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9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hyperlink" Target="http://images.google.ca/imgres?imgurl=http://1.bp.blogspot.com/_y5FnEqM5L-o/SvUaT9lunWI/AAAAAAAAAew/doyoUY8XQ-g/s400/measles.jpg&amp;imgrefurl=http://farzanesfandiar.blogspot.com/2009/11/measles.html&amp;usg=__RqmhixQw1W-9XAdjvkaq9K8hx-Q=&amp;h=352&amp;w=400&amp;sz=19&amp;hl=en&amp;start=1&amp;itbs=1&amp;tbnid=vxBvJO8TVPlq3M:&amp;tbnh=109&amp;tbnw=124&amp;prev=/images?q=measles&amp;hl=en&amp;gbv=2&amp;tbs=isch:1" TargetMode="External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0.png"/><Relationship Id="rId2" Type="http://schemas.openxmlformats.org/officeDocument/2006/relationships/tags" Target="../tags/tag5.xml"/><Relationship Id="rId1" Type="http://schemas.openxmlformats.org/officeDocument/2006/relationships/tags" Target="../tags/tag4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10" Type="http://schemas.openxmlformats.org/officeDocument/2006/relationships/image" Target="../media/image12.jpeg"/><Relationship Id="rId4" Type="http://schemas.openxmlformats.org/officeDocument/2006/relationships/notesSlide" Target="../notesSlides/notesSlide2.xml"/><Relationship Id="rId9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  <p:custDataLst>
              <p:tags r:id="rId2"/>
            </p:custDataLst>
          </p:nvPr>
        </p:nvSpPr>
        <p:spPr>
          <a:xfrm>
            <a:off x="1371600" y="685800"/>
            <a:ext cx="7772400" cy="2438400"/>
          </a:xfrm>
        </p:spPr>
        <p:txBody>
          <a:bodyPr>
            <a:noAutofit/>
          </a:bodyPr>
          <a:lstStyle/>
          <a:p>
            <a:pPr algn="ctr">
              <a:lnSpc>
                <a:spcPct val="7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l-GR" sz="5400" dirty="0" smtClean="0">
                <a:solidFill>
                  <a:srgbClr val="FF66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/>
                <a:ea typeface="+mn-ea"/>
                <a:cs typeface="Times New Roman"/>
              </a:rPr>
              <a:t>Το Αντιεβολιαστικό </a:t>
            </a:r>
            <a:br>
              <a:rPr lang="el-GR" sz="5400" dirty="0" smtClean="0">
                <a:solidFill>
                  <a:srgbClr val="FF66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/>
                <a:ea typeface="+mn-ea"/>
                <a:cs typeface="Times New Roman"/>
              </a:rPr>
            </a:br>
            <a:r>
              <a:rPr lang="el-GR" sz="5400" dirty="0">
                <a:solidFill>
                  <a:srgbClr val="FF66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/>
                <a:ea typeface="+mn-ea"/>
                <a:cs typeface="Times New Roman"/>
              </a:rPr>
              <a:t/>
            </a:r>
            <a:br>
              <a:rPr lang="el-GR" sz="5400" dirty="0">
                <a:solidFill>
                  <a:srgbClr val="FF66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/>
                <a:ea typeface="+mn-ea"/>
                <a:cs typeface="Times New Roman"/>
              </a:rPr>
            </a:br>
            <a:r>
              <a:rPr lang="el-GR" sz="5400" dirty="0" smtClean="0">
                <a:solidFill>
                  <a:srgbClr val="FF66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/>
                <a:ea typeface="+mn-ea"/>
                <a:cs typeface="Times New Roman"/>
              </a:rPr>
              <a:t>Κίνημα από τη σκοπιά του </a:t>
            </a:r>
            <a:br>
              <a:rPr lang="el-GR" sz="5400" dirty="0" smtClean="0">
                <a:solidFill>
                  <a:srgbClr val="FF66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/>
                <a:ea typeface="+mn-ea"/>
                <a:cs typeface="Times New Roman"/>
              </a:rPr>
            </a:br>
            <a:r>
              <a:rPr lang="el-GR" sz="5400" dirty="0">
                <a:solidFill>
                  <a:srgbClr val="FF66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/>
                <a:ea typeface="+mn-ea"/>
                <a:cs typeface="Times New Roman"/>
              </a:rPr>
              <a:t/>
            </a:r>
            <a:br>
              <a:rPr lang="el-GR" sz="5400" dirty="0">
                <a:solidFill>
                  <a:srgbClr val="FF66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/>
                <a:ea typeface="+mn-ea"/>
                <a:cs typeface="Times New Roman"/>
              </a:rPr>
            </a:br>
            <a:r>
              <a:rPr lang="el-GR" sz="5400" dirty="0" smtClean="0">
                <a:solidFill>
                  <a:srgbClr val="FF66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/>
                <a:ea typeface="+mn-ea"/>
                <a:cs typeface="Times New Roman"/>
              </a:rPr>
              <a:t>Παιδιάτρου</a:t>
            </a:r>
            <a:endParaRPr lang="en-US" sz="5400" dirty="0">
              <a:solidFill>
                <a:srgbClr val="FF66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/>
              <a:ea typeface="+mn-ea"/>
              <a:cs typeface="Times New Roman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  <p:custDataLst>
              <p:tags r:id="rId3"/>
            </p:custDataLst>
          </p:nvPr>
        </p:nvSpPr>
        <p:spPr>
          <a:xfrm>
            <a:off x="2667000" y="4267200"/>
            <a:ext cx="6248400" cy="2057400"/>
          </a:xfrm>
        </p:spPr>
        <p:txBody>
          <a:bodyPr>
            <a:noAutofit/>
          </a:bodyPr>
          <a:lstStyle/>
          <a:p>
            <a:r>
              <a:rPr lang="el-GR" sz="3200" b="1" dirty="0">
                <a:solidFill>
                  <a:srgbClr val="00009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/>
                <a:cs typeface="Times New Roman"/>
              </a:rPr>
              <a:t>Ειρήνη Κωστοπούλου</a:t>
            </a:r>
            <a:endParaRPr lang="en-US" sz="3200" b="1" dirty="0">
              <a:solidFill>
                <a:srgbClr val="00009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/>
              <a:cs typeface="Times New Roman"/>
            </a:endParaRPr>
          </a:p>
          <a:p>
            <a:r>
              <a:rPr lang="el-GR" sz="3200" b="1" dirty="0">
                <a:solidFill>
                  <a:srgbClr val="00009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/>
                <a:cs typeface="Times New Roman"/>
              </a:rPr>
              <a:t>Επιμελήτρια Παιδιατρικής ΠΓΝΠ</a:t>
            </a:r>
          </a:p>
          <a:p>
            <a:r>
              <a:rPr lang="el-GR" sz="3200" b="1" dirty="0" smtClean="0">
                <a:solidFill>
                  <a:srgbClr val="00009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/>
                <a:cs typeface="Times New Roman"/>
              </a:rPr>
              <a:t> Ημερίδα Ιατρικού Συλλόγου 05/</a:t>
            </a:r>
            <a:r>
              <a:rPr lang="el-GR" sz="3200" b="1" dirty="0">
                <a:solidFill>
                  <a:srgbClr val="00009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/>
                <a:cs typeface="Times New Roman"/>
              </a:rPr>
              <a:t>1</a:t>
            </a:r>
            <a:r>
              <a:rPr lang="el-GR" sz="3200" b="1" dirty="0" smtClean="0">
                <a:solidFill>
                  <a:srgbClr val="00009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/>
                <a:cs typeface="Times New Roman"/>
              </a:rPr>
              <a:t>1</a:t>
            </a:r>
            <a:r>
              <a:rPr lang="el-GR" sz="3200" b="1" dirty="0">
                <a:solidFill>
                  <a:srgbClr val="00009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/>
                <a:cs typeface="Times New Roman"/>
              </a:rPr>
              <a:t>/17</a:t>
            </a:r>
            <a:endParaRPr lang="en-US" sz="3200" b="1" dirty="0">
              <a:solidFill>
                <a:srgbClr val="00009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/>
              <a:cs typeface="Times New Roman"/>
            </a:endParaRPr>
          </a:p>
        </p:txBody>
      </p:sp>
    </p:spTree>
    <p:custDataLst>
      <p:tags r:id="rId1"/>
    </p:custData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820738">
              <a:defRPr/>
            </a:pPr>
            <a:fld id="{12F2AF0F-F5A7-4909-A8EE-4F14DF642F22}" type="slidenum">
              <a:rPr lang="fr-FR">
                <a:solidFill>
                  <a:srgbClr val="FFFFFF"/>
                </a:solidFill>
                <a:latin typeface="Arial Narrow"/>
              </a:rPr>
              <a:pPr defTabSz="820738">
                <a:defRPr/>
              </a:pPr>
              <a:t>10</a:t>
            </a:fld>
            <a:endParaRPr lang="fr-FR">
              <a:solidFill>
                <a:srgbClr val="FFFFFF"/>
              </a:solidFill>
              <a:latin typeface="Arial Narrow"/>
            </a:endParaRPr>
          </a:p>
        </p:txBody>
      </p:sp>
      <p:pic>
        <p:nvPicPr>
          <p:cNvPr id="9219" name="Picture 2" descr="2-1corne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2057400"/>
            <a:ext cx="1210408" cy="157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81987" name="Rectangle 3"/>
          <p:cNvSpPr>
            <a:spLocks noChangeArrowheads="1"/>
          </p:cNvSpPr>
          <p:nvPr/>
        </p:nvSpPr>
        <p:spPr bwMode="auto">
          <a:xfrm>
            <a:off x="685800" y="0"/>
            <a:ext cx="81534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defTabSz="957263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000" b="1" dirty="0" smtClean="0">
                <a:solidFill>
                  <a:srgbClr val="3333CC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l-GR" sz="4000" b="1" dirty="0" smtClean="0">
                <a:solidFill>
                  <a:srgbClr val="3333CC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l-GR" sz="3600" b="1" dirty="0">
                <a:solidFill>
                  <a:srgbClr val="FF66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/>
                <a:cs typeface="Times New Roman"/>
              </a:rPr>
              <a:t>Η ευεργετική επίδραση των εμβολίων </a:t>
            </a:r>
          </a:p>
        </p:txBody>
      </p:sp>
      <p:sp>
        <p:nvSpPr>
          <p:cNvPr id="681988" name="Rectangle 4"/>
          <p:cNvSpPr>
            <a:spLocks noChangeArrowheads="1"/>
          </p:cNvSpPr>
          <p:nvPr/>
        </p:nvSpPr>
        <p:spPr bwMode="auto">
          <a:xfrm>
            <a:off x="838200" y="764704"/>
            <a:ext cx="7694240" cy="1375567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  <a:effectLst/>
        </p:spPr>
        <p:txBody>
          <a:bodyPr wrap="square" lIns="82104" tIns="41052" rIns="82104" bIns="41052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l-GR" sz="2400" b="1" dirty="0" smtClean="0">
                <a:solidFill>
                  <a:srgbClr val="3333CC">
                    <a:lumMod val="75000"/>
                  </a:srgbClr>
                </a:solidFill>
                <a:latin typeface="Times New Roman"/>
                <a:cs typeface="Times New Roman"/>
              </a:rPr>
              <a:t>Σύγκριση </a:t>
            </a:r>
            <a:r>
              <a:rPr lang="el-GR" sz="2400" b="1" dirty="0">
                <a:solidFill>
                  <a:srgbClr val="3333CC">
                    <a:lumMod val="75000"/>
                  </a:srgbClr>
                </a:solidFill>
                <a:latin typeface="Times New Roman"/>
                <a:cs typeface="Times New Roman"/>
              </a:rPr>
              <a:t>ετήσιας </a:t>
            </a:r>
            <a:r>
              <a:rPr lang="el-GR" sz="2400" b="1" u="sng" dirty="0">
                <a:solidFill>
                  <a:srgbClr val="FF0000"/>
                </a:solidFill>
                <a:latin typeface="Times New Roman"/>
                <a:cs typeface="Times New Roman"/>
              </a:rPr>
              <a:t>νοσηρότητας</a:t>
            </a:r>
            <a:r>
              <a:rPr lang="el-GR" sz="2400" b="1" dirty="0">
                <a:solidFill>
                  <a:srgbClr val="3333CC">
                    <a:lumMod val="75000"/>
                  </a:srgbClr>
                </a:solidFill>
                <a:latin typeface="Times New Roman"/>
                <a:cs typeface="Times New Roman"/>
              </a:rPr>
              <a:t> παιδικών νοσημάτων που μπορούν να προληφθούν (</a:t>
            </a:r>
            <a:r>
              <a:rPr lang="el-GR" sz="2400" b="1" u="sng" dirty="0">
                <a:solidFill>
                  <a:srgbClr val="3333CC">
                    <a:lumMod val="75000"/>
                  </a:srgbClr>
                </a:solidFill>
                <a:latin typeface="Times New Roman"/>
                <a:cs typeface="Times New Roman"/>
              </a:rPr>
              <a:t>20ος αιώνας / έτος 2000, ΗΠΑ)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l-GR" b="1" dirty="0">
              <a:solidFill>
                <a:srgbClr val="FF9966"/>
              </a:solidFill>
              <a:latin typeface="Times New Roman"/>
              <a:cs typeface="Times New Roman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fr-FR" b="1" dirty="0">
              <a:solidFill>
                <a:srgbClr val="FF9966"/>
              </a:solidFill>
            </a:endParaRPr>
          </a:p>
        </p:txBody>
      </p:sp>
      <p:pic>
        <p:nvPicPr>
          <p:cNvPr id="9222" name="Picture 5" descr="2-1morbidity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05710" y="1484315"/>
            <a:ext cx="6970746" cy="31688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Rectangle 1"/>
          <p:cNvSpPr/>
          <p:nvPr/>
        </p:nvSpPr>
        <p:spPr>
          <a:xfrm>
            <a:off x="762000" y="4941168"/>
            <a:ext cx="8153400" cy="21852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l-GR" sz="2000" b="1" dirty="0" smtClean="0">
                <a:solidFill>
                  <a:srgbClr val="000090"/>
                </a:solidFill>
                <a:latin typeface="Times New Roman"/>
                <a:cs typeface="Times New Roman"/>
              </a:rPr>
              <a:t>Υπολογίζεται ότι στις ΗΠΑ τα εμβόλια έχουν προλάβει </a:t>
            </a:r>
            <a:r>
              <a:rPr lang="el-GR" sz="2000" b="1" dirty="0" smtClean="0">
                <a:solidFill>
                  <a:srgbClr val="FF0000"/>
                </a:solidFill>
                <a:latin typeface="Times New Roman"/>
                <a:cs typeface="Times New Roman"/>
              </a:rPr>
              <a:t>πάνω από  </a:t>
            </a:r>
            <a:r>
              <a:rPr lang="el-GR" sz="2000" b="1" u="sng" dirty="0" smtClean="0">
                <a:solidFill>
                  <a:srgbClr val="FF0000"/>
                </a:solidFill>
                <a:latin typeface="Times New Roman"/>
                <a:cs typeface="Times New Roman"/>
              </a:rPr>
              <a:t>100.000.000 θανάτους</a:t>
            </a:r>
            <a:r>
              <a:rPr lang="el-GR" sz="2000" b="1" dirty="0">
                <a:solidFill>
                  <a:srgbClr val="000090"/>
                </a:solidFill>
                <a:latin typeface="Times New Roman"/>
                <a:cs typeface="Times New Roman"/>
              </a:rPr>
              <a:t> </a:t>
            </a:r>
            <a:r>
              <a:rPr lang="el-GR" sz="2000" b="1" dirty="0" smtClean="0">
                <a:solidFill>
                  <a:srgbClr val="000090"/>
                </a:solidFill>
                <a:latin typeface="Times New Roman"/>
                <a:cs typeface="Times New Roman"/>
              </a:rPr>
              <a:t>από το 1924 ως σήμερα από 7 λοιμώδη νοσήματα (ιλαρά, ερυθρά, παρωτίτιδα, ηπατίτιδα Α, πολιομυελίτιδα,</a:t>
            </a:r>
            <a:r>
              <a:rPr lang="en-US" sz="2000" b="1" dirty="0" smtClean="0">
                <a:solidFill>
                  <a:srgbClr val="000090"/>
                </a:solidFill>
                <a:latin typeface="Times New Roman"/>
                <a:cs typeface="Times New Roman"/>
              </a:rPr>
              <a:t> </a:t>
            </a:r>
            <a:r>
              <a:rPr lang="el-GR" sz="2000" b="1" dirty="0" smtClean="0">
                <a:solidFill>
                  <a:srgbClr val="000090"/>
                </a:solidFill>
                <a:latin typeface="Times New Roman"/>
                <a:cs typeface="Times New Roman"/>
              </a:rPr>
              <a:t>διφθερίτιδα, κοκκύτη). </a:t>
            </a:r>
            <a:endParaRPr lang="el-GR" sz="2000" i="1" dirty="0" smtClean="0">
              <a:solidFill>
                <a:srgbClr val="FF6600"/>
              </a:solidFill>
              <a:latin typeface="Times New Roman"/>
              <a:cs typeface="Times New Roman"/>
            </a:endParaRPr>
          </a:p>
          <a:p>
            <a:pPr marL="285750" indent="-285750"/>
            <a:r>
              <a:rPr lang="el-GR" sz="1600" i="1" dirty="0" smtClean="0">
                <a:solidFill>
                  <a:srgbClr val="FF6600"/>
                </a:solidFill>
                <a:latin typeface="Times New Roman"/>
                <a:cs typeface="Times New Roman"/>
              </a:rPr>
              <a:t>                                                                                                  </a:t>
            </a:r>
            <a:r>
              <a:rPr lang="en-US" sz="1600" i="1" dirty="0" smtClean="0">
                <a:solidFill>
                  <a:srgbClr val="FF6600"/>
                </a:solidFill>
                <a:latin typeface="Times New Roman"/>
                <a:cs typeface="Times New Roman"/>
              </a:rPr>
              <a:t>Van </a:t>
            </a:r>
            <a:r>
              <a:rPr lang="en-US" sz="1600" i="1" dirty="0" err="1" smtClean="0">
                <a:solidFill>
                  <a:srgbClr val="FF6600"/>
                </a:solidFill>
                <a:latin typeface="Times New Roman"/>
                <a:cs typeface="Times New Roman"/>
              </a:rPr>
              <a:t>Panhuis</a:t>
            </a:r>
            <a:r>
              <a:rPr lang="en-US" sz="1600" i="1" dirty="0" smtClean="0">
                <a:solidFill>
                  <a:srgbClr val="FF6600"/>
                </a:solidFill>
                <a:latin typeface="Times New Roman"/>
                <a:cs typeface="Times New Roman"/>
              </a:rPr>
              <a:t> WG, et </a:t>
            </a:r>
            <a:r>
              <a:rPr lang="en-US" sz="1600" i="1" dirty="0" err="1" smtClean="0">
                <a:solidFill>
                  <a:srgbClr val="FF6600"/>
                </a:solidFill>
                <a:latin typeface="Times New Roman"/>
                <a:cs typeface="Times New Roman"/>
              </a:rPr>
              <a:t>aL</a:t>
            </a:r>
            <a:r>
              <a:rPr lang="en-US" sz="1600" i="1" dirty="0" smtClean="0">
                <a:solidFill>
                  <a:srgbClr val="FF6600"/>
                </a:solidFill>
                <a:latin typeface="Times New Roman"/>
                <a:cs typeface="Times New Roman"/>
              </a:rPr>
              <a:t> NEJM 2013 </a:t>
            </a:r>
          </a:p>
          <a:p>
            <a:pPr marL="285750" indent="-285750">
              <a:buFontTx/>
              <a:buChar char="-"/>
            </a:pPr>
            <a:endParaRPr lang="en-US" sz="2000" b="1" dirty="0" smtClean="0">
              <a:solidFill>
                <a:srgbClr val="0070C0"/>
              </a:solidFill>
            </a:endParaRPr>
          </a:p>
          <a:p>
            <a:endParaRPr lang="el-GR" sz="2000" b="1" dirty="0">
              <a:solidFill>
                <a:srgbClr val="0070C0"/>
              </a:solidFill>
            </a:endParaRPr>
          </a:p>
        </p:txBody>
      </p:sp>
      <p:sp>
        <p:nvSpPr>
          <p:cNvPr id="9" name="Down Arrow 8"/>
          <p:cNvSpPr/>
          <p:nvPr/>
        </p:nvSpPr>
        <p:spPr>
          <a:xfrm>
            <a:off x="8100392" y="2060848"/>
            <a:ext cx="288032" cy="1656184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ectangle 9"/>
          <p:cNvSpPr/>
          <p:nvPr/>
        </p:nvSpPr>
        <p:spPr>
          <a:xfrm>
            <a:off x="690670" y="4876800"/>
            <a:ext cx="8300930" cy="168404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10408902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2643355687"/>
              </p:ext>
            </p:extLst>
          </p:nvPr>
        </p:nvGraphicFramePr>
        <p:xfrm>
          <a:off x="457200" y="990600"/>
          <a:ext cx="8908822" cy="566047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762000" y="0"/>
            <a:ext cx="8077200" cy="990600"/>
          </a:xfrm>
        </p:spPr>
        <p:txBody>
          <a:bodyPr>
            <a:normAutofit/>
          </a:bodyPr>
          <a:lstStyle/>
          <a:p>
            <a:pPr algn="ctr"/>
            <a:r>
              <a:rPr lang="el-GR" sz="4000" b="1" dirty="0" smtClean="0">
                <a:solidFill>
                  <a:srgbClr val="FF66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/>
                <a:ea typeface="+mn-ea"/>
                <a:cs typeface="Times New Roman"/>
              </a:rPr>
              <a:t>Η αντίθετη άποψη...</a:t>
            </a:r>
            <a:endParaRPr lang="el-GR" sz="4000" b="1" dirty="0">
              <a:solidFill>
                <a:srgbClr val="FF66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/>
              <a:ea typeface="+mn-ea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565586051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76200"/>
            <a:ext cx="8077200" cy="1143000"/>
          </a:xfrm>
        </p:spPr>
        <p:txBody>
          <a:bodyPr>
            <a:noAutofit/>
          </a:bodyPr>
          <a:lstStyle/>
          <a:p>
            <a:pPr algn="ctr"/>
            <a:r>
              <a:rPr lang="el-GR" sz="3600" b="1" dirty="0">
                <a:solidFill>
                  <a:srgbClr val="FF66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/>
                <a:ea typeface="+mn-ea"/>
                <a:cs typeface="Times New Roman"/>
              </a:rPr>
              <a:t>Το αντιεμβολιαστικό κίνημα </a:t>
            </a:r>
            <a:r>
              <a:rPr lang="mr-IN" sz="3600" b="1" dirty="0">
                <a:solidFill>
                  <a:srgbClr val="FF66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/>
                <a:ea typeface="+mn-ea"/>
                <a:cs typeface="Times New Roman"/>
              </a:rPr>
              <a:t>–</a:t>
            </a:r>
            <a:r>
              <a:rPr lang="el-GR" sz="3600" b="1" dirty="0">
                <a:solidFill>
                  <a:srgbClr val="FF66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/>
                <a:ea typeface="+mn-ea"/>
                <a:cs typeface="Times New Roman"/>
              </a:rPr>
              <a:t> Μια νέα πραγματικότητα...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685800" y="1371600"/>
            <a:ext cx="8305800" cy="5334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Clr>
                <a:srgbClr val="FF6600"/>
              </a:buClr>
              <a:buNone/>
            </a:pPr>
            <a:r>
              <a:rPr lang="el-GR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Εμβολιοδισταγμός (</a:t>
            </a:r>
            <a:r>
              <a:rPr lang="en-GB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Vaccine Hesitancy): </a:t>
            </a:r>
            <a:r>
              <a:rPr lang="en-GB" sz="2800" b="1" dirty="0" smtClean="0">
                <a:solidFill>
                  <a:srgbClr val="000090"/>
                </a:solidFill>
                <a:latin typeface="Times New Roman" pitchFamily="18" charset="0"/>
                <a:cs typeface="Times New Roman" pitchFamily="18" charset="0"/>
              </a:rPr>
              <a:t>E</a:t>
            </a:r>
            <a:r>
              <a:rPr lang="el-GR" sz="2800" b="1" dirty="0" smtClean="0">
                <a:solidFill>
                  <a:srgbClr val="000090"/>
                </a:solidFill>
                <a:latin typeface="Times New Roman" pitchFamily="18" charset="0"/>
                <a:cs typeface="Times New Roman" pitchFamily="18" charset="0"/>
              </a:rPr>
              <a:t>ίδος συμπεριφοράς που αναφέρεται στην καθυστέρηση της αποδοχής ή στην άρνηση εμβολιασμού παρά τη διαθεσιμότητα εμβολίων κι εμβολιαστικών υπηρεσιών. </a:t>
            </a:r>
          </a:p>
          <a:p>
            <a:pPr marL="0" indent="0" algn="just">
              <a:lnSpc>
                <a:spcPct val="50000"/>
              </a:lnSpc>
              <a:buClr>
                <a:srgbClr val="FF6600"/>
              </a:buClr>
              <a:buNone/>
            </a:pPr>
            <a:endParaRPr lang="el-GR" sz="2800" dirty="0">
              <a:solidFill>
                <a:srgbClr val="00009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Clr>
                <a:srgbClr val="FF6600"/>
              </a:buClr>
              <a:buNone/>
            </a:pPr>
            <a:endParaRPr lang="el-GR" sz="2800" dirty="0">
              <a:solidFill>
                <a:srgbClr val="00009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Content Placeholder 6" descr="Baby-Vaccine-semi-final.small_.jpg"/>
          <p:cNvPicPr>
            <a:picLocks noGrp="1" noChangeAspect="1"/>
          </p:cNvPicPr>
          <p:nvPr>
            <p:ph idx="1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629" r="-756"/>
          <a:stretch/>
        </p:blipFill>
        <p:spPr>
          <a:xfrm>
            <a:off x="810698" y="3733800"/>
            <a:ext cx="3323863" cy="2971800"/>
          </a:xfrm>
        </p:spPr>
      </p:pic>
      <p:sp>
        <p:nvSpPr>
          <p:cNvPr id="5" name="Content Placeholder 2"/>
          <p:cNvSpPr txBox="1">
            <a:spLocks/>
          </p:cNvSpPr>
          <p:nvPr/>
        </p:nvSpPr>
        <p:spPr>
          <a:xfrm>
            <a:off x="838200" y="1066800"/>
            <a:ext cx="8305800" cy="5791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Clr>
                <a:srgbClr val="FF6600"/>
              </a:buClr>
              <a:buNone/>
            </a:pPr>
            <a:endParaRPr lang="el-GR" sz="2800" dirty="0">
              <a:solidFill>
                <a:srgbClr val="00009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43400" y="3733800"/>
            <a:ext cx="4419600" cy="2971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2665580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 txBox="1">
            <a:spLocks/>
          </p:cNvSpPr>
          <p:nvPr/>
        </p:nvSpPr>
        <p:spPr>
          <a:xfrm>
            <a:off x="685800" y="914400"/>
            <a:ext cx="8305800" cy="47507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Clr>
                <a:srgbClr val="FF6600"/>
              </a:buClr>
              <a:buNone/>
            </a:pPr>
            <a:r>
              <a:rPr lang="el-GR" sz="2800" dirty="0" smtClean="0">
                <a:solidFill>
                  <a:srgbClr val="00009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l-GR" sz="2800" dirty="0">
              <a:solidFill>
                <a:srgbClr val="00009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0600" y="1295400"/>
            <a:ext cx="7772400" cy="41148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066800" y="5410200"/>
            <a:ext cx="7620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l-GR" b="1" dirty="0">
                <a:solidFill>
                  <a:srgbClr val="000090"/>
                </a:solidFill>
                <a:latin typeface="Times New Roman"/>
                <a:cs typeface="Times New Roman"/>
              </a:rPr>
              <a:t>Ο εμβολιασμός κατά της ευλογιάς γινόταν με τον ιό της δαμαλίτιδας. Καθότι προερχόταν από τις αγελάδες, υπήρχε η πεποίθηση πως όσοι εμβολιάζονται θα μετατραπούν σε αγελάδες ή τα ζώα θα αρχίσουν να ξεπηδούν από το σώμα τους…</a:t>
            </a:r>
            <a:endParaRPr lang="en-US" b="1" dirty="0">
              <a:solidFill>
                <a:srgbClr val="000090"/>
              </a:solidFill>
              <a:latin typeface="Times New Roman"/>
              <a:cs typeface="Times New Roman"/>
            </a:endParaRPr>
          </a:p>
        </p:txBody>
      </p:sp>
      <p:sp>
        <p:nvSpPr>
          <p:cNvPr id="6" name="Title 1"/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537707" y="152400"/>
            <a:ext cx="8610600" cy="936679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lang="en-US" sz="4400" kern="120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l-GR" sz="4000" b="1" dirty="0" smtClean="0">
                <a:solidFill>
                  <a:srgbClr val="FF66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/>
                <a:ea typeface="+mn-ea"/>
                <a:cs typeface="Times New Roman"/>
              </a:rPr>
              <a:t>Είναι το αντιεμβολιαστικό κίνημα κάτι...νέο???</a:t>
            </a:r>
            <a:endParaRPr lang="el-GR" sz="4000" b="1" dirty="0">
              <a:solidFill>
                <a:srgbClr val="FF66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/>
              <a:ea typeface="+mn-ea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668068568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533400" y="-22279"/>
            <a:ext cx="8610600" cy="936679"/>
          </a:xfrm>
        </p:spPr>
        <p:txBody>
          <a:bodyPr>
            <a:no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l-GR" b="1" dirty="0" smtClean="0">
                <a:solidFill>
                  <a:srgbClr val="FF66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/>
                <a:ea typeface="+mn-ea"/>
                <a:cs typeface="Times New Roman"/>
              </a:rPr>
              <a:t>Λόγοι άρνησης εμβολίων</a:t>
            </a:r>
            <a:endParaRPr lang="en-US" b="1" dirty="0">
              <a:solidFill>
                <a:srgbClr val="FF66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/>
              <a:ea typeface="+mn-ea"/>
              <a:cs typeface="Times New Roman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609600" y="1066799"/>
            <a:ext cx="8382000" cy="6019801"/>
          </a:xfrm>
        </p:spPr>
        <p:txBody>
          <a:bodyPr>
            <a:normAutofit/>
          </a:bodyPr>
          <a:lstStyle/>
          <a:p>
            <a:pPr algn="just">
              <a:buClr>
                <a:srgbClr val="009ED6"/>
              </a:buClr>
              <a:buFont typeface="Wingdings" charset="2"/>
              <a:buChar char="ü"/>
            </a:pPr>
            <a:r>
              <a:rPr lang="el-GR" sz="2800" dirty="0" smtClean="0">
                <a:solidFill>
                  <a:srgbClr val="000090"/>
                </a:solidFill>
                <a:latin typeface="Times New Roman"/>
                <a:cs typeface="Times New Roman"/>
              </a:rPr>
              <a:t>Φόβος ότι δεν είναι </a:t>
            </a:r>
            <a:r>
              <a:rPr lang="el-GR" sz="2800" b="1" dirty="0" smtClean="0">
                <a:solidFill>
                  <a:srgbClr val="000090"/>
                </a:solidFill>
                <a:latin typeface="Times New Roman"/>
                <a:cs typeface="Times New Roman"/>
              </a:rPr>
              <a:t>προστατευτικά</a:t>
            </a:r>
            <a:r>
              <a:rPr lang="el-GR" sz="2800" dirty="0" smtClean="0">
                <a:solidFill>
                  <a:srgbClr val="000090"/>
                </a:solidFill>
                <a:latin typeface="Times New Roman"/>
                <a:cs typeface="Times New Roman"/>
              </a:rPr>
              <a:t> και </a:t>
            </a:r>
            <a:r>
              <a:rPr lang="el-GR" sz="2800" b="1" dirty="0" smtClean="0">
                <a:solidFill>
                  <a:srgbClr val="000090"/>
                </a:solidFill>
                <a:latin typeface="Times New Roman"/>
                <a:cs typeface="Times New Roman"/>
              </a:rPr>
              <a:t>ασφαλή</a:t>
            </a:r>
            <a:r>
              <a:rPr lang="en-GB" sz="2800" b="1" dirty="0" smtClean="0">
                <a:solidFill>
                  <a:srgbClr val="000090"/>
                </a:solidFill>
                <a:latin typeface="Times New Roman"/>
                <a:cs typeface="Times New Roman"/>
              </a:rPr>
              <a:t> (</a:t>
            </a:r>
            <a:r>
              <a:rPr lang="el-GR" sz="2800" b="1" dirty="0" smtClean="0">
                <a:solidFill>
                  <a:srgbClr val="000090"/>
                </a:solidFill>
                <a:latin typeface="Times New Roman"/>
                <a:cs typeface="Times New Roman"/>
              </a:rPr>
              <a:t>περιέχουν επικίνδυνες ουσίες)</a:t>
            </a:r>
            <a:r>
              <a:rPr lang="el-GR" sz="2800" dirty="0" smtClean="0">
                <a:solidFill>
                  <a:srgbClr val="000090"/>
                </a:solidFill>
                <a:latin typeface="Times New Roman"/>
                <a:cs typeface="Times New Roman"/>
              </a:rPr>
              <a:t>.</a:t>
            </a:r>
          </a:p>
          <a:p>
            <a:pPr algn="just">
              <a:buClr>
                <a:srgbClr val="009ED6"/>
              </a:buClr>
              <a:buFont typeface="Wingdings" charset="2"/>
              <a:buChar char="ü"/>
            </a:pPr>
            <a:r>
              <a:rPr lang="el-GR" sz="2800" dirty="0" smtClean="0">
                <a:solidFill>
                  <a:srgbClr val="000090"/>
                </a:solidFill>
                <a:latin typeface="Times New Roman"/>
                <a:cs typeface="Times New Roman"/>
              </a:rPr>
              <a:t>Τα λοιμώδη νοσήματα δεν είναι επικίνδυνα (τι έπαθε η γιαγιά μου που πέρασε ιλαρά, κοκκύτη και ανεμοβλογιά?)</a:t>
            </a:r>
          </a:p>
          <a:p>
            <a:pPr algn="just">
              <a:buClr>
                <a:srgbClr val="009ED6"/>
              </a:buClr>
              <a:buFont typeface="Wingdings" charset="2"/>
              <a:buChar char="ü"/>
            </a:pPr>
            <a:r>
              <a:rPr lang="el-GR" sz="2800" dirty="0">
                <a:solidFill>
                  <a:srgbClr val="000090"/>
                </a:solidFill>
                <a:latin typeface="Times New Roman"/>
                <a:cs typeface="Times New Roman"/>
              </a:rPr>
              <a:t>Φόβος ότι επιβαρύνεται το ανοσοποιητικό σύστημα.</a:t>
            </a:r>
          </a:p>
          <a:p>
            <a:pPr algn="just">
              <a:buClr>
                <a:srgbClr val="009ED6"/>
              </a:buClr>
              <a:buFont typeface="Wingdings" charset="2"/>
              <a:buChar char="ü"/>
            </a:pPr>
            <a:r>
              <a:rPr lang="el-GR" sz="2800" dirty="0" smtClean="0">
                <a:solidFill>
                  <a:srgbClr val="000090"/>
                </a:solidFill>
                <a:latin typeface="Times New Roman"/>
                <a:cs typeface="Times New Roman"/>
              </a:rPr>
              <a:t>Φόβος ότι αυξάνει ο κίνδυνος για αυτοάνοσα νοσήματα.</a:t>
            </a:r>
          </a:p>
          <a:p>
            <a:pPr algn="just">
              <a:buClr>
                <a:srgbClr val="009ED6"/>
              </a:buClr>
              <a:buFont typeface="Wingdings" charset="2"/>
              <a:buChar char="ü"/>
            </a:pPr>
            <a:r>
              <a:rPr lang="el-GR" sz="2800" dirty="0" smtClean="0">
                <a:solidFill>
                  <a:srgbClr val="000090"/>
                </a:solidFill>
                <a:latin typeface="Times New Roman"/>
                <a:cs typeface="Times New Roman"/>
              </a:rPr>
              <a:t>Η φυσική ανοσία υπερτερεί.</a:t>
            </a:r>
          </a:p>
          <a:p>
            <a:pPr algn="just">
              <a:buClr>
                <a:srgbClr val="009ED6"/>
              </a:buClr>
              <a:buFont typeface="Wingdings" charset="2"/>
              <a:buChar char="ü"/>
            </a:pPr>
            <a:r>
              <a:rPr lang="el-GR" sz="2800" dirty="0" smtClean="0">
                <a:solidFill>
                  <a:srgbClr val="000090"/>
                </a:solidFill>
                <a:latin typeface="Times New Roman"/>
                <a:cs typeface="Times New Roman"/>
              </a:rPr>
              <a:t>Υψηλό κόστος.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060324075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533400" y="-22279"/>
            <a:ext cx="8610600" cy="936679"/>
          </a:xfrm>
        </p:spPr>
        <p:txBody>
          <a:bodyPr>
            <a:no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l-GR" b="1" dirty="0" smtClean="0">
                <a:solidFill>
                  <a:srgbClr val="FF66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/>
                <a:ea typeface="+mn-ea"/>
                <a:cs typeface="Times New Roman"/>
              </a:rPr>
              <a:t>Λόγοι άρνησης εμβολίων</a:t>
            </a:r>
            <a:endParaRPr lang="en-US" b="1" dirty="0">
              <a:solidFill>
                <a:srgbClr val="FF66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/>
              <a:ea typeface="+mn-ea"/>
              <a:cs typeface="Times New Roman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533400" y="1066800"/>
            <a:ext cx="8458200" cy="5791200"/>
          </a:xfrm>
        </p:spPr>
        <p:txBody>
          <a:bodyPr>
            <a:normAutofit lnSpcReduction="10000"/>
          </a:bodyPr>
          <a:lstStyle/>
          <a:p>
            <a:pPr algn="just">
              <a:buClr>
                <a:srgbClr val="009ED6"/>
              </a:buClr>
              <a:buFont typeface="Wingdings" charset="2"/>
              <a:buChar char="ü"/>
            </a:pPr>
            <a:r>
              <a:rPr lang="el-GR" sz="2800" dirty="0">
                <a:solidFill>
                  <a:srgbClr val="000090"/>
                </a:solidFill>
                <a:latin typeface="Times New Roman"/>
                <a:cs typeface="Times New Roman"/>
              </a:rPr>
              <a:t>Ο υποχρεωτικός εμβολιασμός μειώνει την αξιοπρέπεια του ατόμου.</a:t>
            </a:r>
          </a:p>
          <a:p>
            <a:pPr algn="just">
              <a:buClr>
                <a:srgbClr val="009ED6"/>
              </a:buClr>
              <a:buFont typeface="Wingdings" charset="2"/>
              <a:buChar char="ü"/>
            </a:pPr>
            <a:r>
              <a:rPr lang="el-GR" sz="2800" dirty="0" smtClean="0">
                <a:solidFill>
                  <a:srgbClr val="000090"/>
                </a:solidFill>
                <a:latin typeface="Times New Roman"/>
                <a:cs typeface="Times New Roman"/>
              </a:rPr>
              <a:t>Χρησιμοποιούνται κερδοσκοπικά από εταιρείες</a:t>
            </a:r>
            <a:r>
              <a:rPr lang="el-GR" sz="2800" dirty="0">
                <a:solidFill>
                  <a:srgbClr val="000090"/>
                </a:solidFill>
                <a:latin typeface="Times New Roman"/>
                <a:cs typeface="Times New Roman"/>
              </a:rPr>
              <a:t>,</a:t>
            </a:r>
            <a:r>
              <a:rPr lang="el-GR" sz="2800" dirty="0" smtClean="0">
                <a:solidFill>
                  <a:srgbClr val="000090"/>
                </a:solidFill>
                <a:latin typeface="Times New Roman"/>
                <a:cs typeface="Times New Roman"/>
              </a:rPr>
              <a:t> γιατρούς.</a:t>
            </a:r>
            <a:endParaRPr lang="el-GR" sz="2800" dirty="0">
              <a:solidFill>
                <a:srgbClr val="000090"/>
              </a:solidFill>
              <a:latin typeface="Times New Roman"/>
              <a:cs typeface="Times New Roman"/>
            </a:endParaRPr>
          </a:p>
          <a:p>
            <a:pPr algn="just">
              <a:buClr>
                <a:srgbClr val="009ED6"/>
              </a:buClr>
              <a:buFont typeface="Wingdings" charset="2"/>
              <a:buChar char="ü"/>
            </a:pPr>
            <a:r>
              <a:rPr lang="el-GR" sz="2800" dirty="0">
                <a:solidFill>
                  <a:srgbClr val="000090"/>
                </a:solidFill>
                <a:latin typeface="Times New Roman"/>
                <a:cs typeface="Times New Roman"/>
              </a:rPr>
              <a:t>Ο υγιεινός τρόπος ζωής, η καλή διατροφή, </a:t>
            </a:r>
            <a:r>
              <a:rPr lang="el-GR" sz="2800" dirty="0" smtClean="0">
                <a:solidFill>
                  <a:srgbClr val="000090"/>
                </a:solidFill>
                <a:latin typeface="Times New Roman"/>
                <a:cs typeface="Times New Roman"/>
              </a:rPr>
              <a:t>εναλλα</a:t>
            </a:r>
            <a:r>
              <a:rPr lang="en-GB" sz="2800" dirty="0" smtClean="0">
                <a:solidFill>
                  <a:srgbClr val="000090"/>
                </a:solidFill>
                <a:latin typeface="Times New Roman"/>
                <a:cs typeface="Times New Roman"/>
              </a:rPr>
              <a:t>-</a:t>
            </a:r>
            <a:r>
              <a:rPr lang="el-GR" sz="2800" dirty="0" smtClean="0">
                <a:solidFill>
                  <a:srgbClr val="000090"/>
                </a:solidFill>
                <a:latin typeface="Times New Roman"/>
                <a:cs typeface="Times New Roman"/>
              </a:rPr>
              <a:t>κτικές </a:t>
            </a:r>
            <a:r>
              <a:rPr lang="el-GR" sz="2800" dirty="0">
                <a:solidFill>
                  <a:srgbClr val="000090"/>
                </a:solidFill>
                <a:latin typeface="Times New Roman"/>
                <a:cs typeface="Times New Roman"/>
              </a:rPr>
              <a:t>μορφές ιατρικής </a:t>
            </a:r>
            <a:r>
              <a:rPr lang="el-GR" sz="2800" dirty="0" smtClean="0">
                <a:solidFill>
                  <a:srgbClr val="000090"/>
                </a:solidFill>
                <a:latin typeface="Times New Roman"/>
                <a:cs typeface="Times New Roman"/>
              </a:rPr>
              <a:t>μπορεί</a:t>
            </a:r>
            <a:r>
              <a:rPr lang="en-GB" sz="2800" dirty="0" smtClean="0">
                <a:solidFill>
                  <a:srgbClr val="000090"/>
                </a:solidFill>
                <a:latin typeface="Times New Roman"/>
                <a:cs typeface="Times New Roman"/>
              </a:rPr>
              <a:t> </a:t>
            </a:r>
            <a:r>
              <a:rPr lang="el-GR" sz="2800" dirty="0" smtClean="0">
                <a:solidFill>
                  <a:srgbClr val="000090"/>
                </a:solidFill>
                <a:latin typeface="Times New Roman"/>
                <a:cs typeface="Times New Roman"/>
              </a:rPr>
              <a:t>να αντιμετωπίσουν </a:t>
            </a:r>
            <a:r>
              <a:rPr lang="el-GR" sz="2800" dirty="0">
                <a:solidFill>
                  <a:srgbClr val="000090"/>
                </a:solidFill>
                <a:latin typeface="Times New Roman"/>
                <a:cs typeface="Times New Roman"/>
              </a:rPr>
              <a:t>τις ασθένειες.</a:t>
            </a:r>
          </a:p>
          <a:p>
            <a:pPr algn="just">
              <a:buClr>
                <a:srgbClr val="009ED6"/>
              </a:buClr>
              <a:buFont typeface="Wingdings" charset="2"/>
              <a:buChar char="ü"/>
            </a:pPr>
            <a:r>
              <a:rPr lang="el-GR" sz="2800" dirty="0">
                <a:solidFill>
                  <a:srgbClr val="000090"/>
                </a:solidFill>
                <a:latin typeface="Times New Roman"/>
                <a:cs typeface="Times New Roman"/>
              </a:rPr>
              <a:t>Πιστεύουν ότι το δικό τους παιδί δεν κινδυνεύει </a:t>
            </a:r>
            <a:r>
              <a:rPr lang="el-GR" sz="2800" dirty="0" smtClean="0">
                <a:solidFill>
                  <a:srgbClr val="000090"/>
                </a:solidFill>
                <a:latin typeface="Times New Roman"/>
                <a:cs typeface="Times New Roman"/>
              </a:rPr>
              <a:t>από </a:t>
            </a:r>
            <a:r>
              <a:rPr lang="el-GR" sz="2800" dirty="0">
                <a:solidFill>
                  <a:srgbClr val="000090"/>
                </a:solidFill>
                <a:latin typeface="Times New Roman"/>
                <a:cs typeface="Times New Roman"/>
              </a:rPr>
              <a:t>νόσο.</a:t>
            </a:r>
          </a:p>
          <a:p>
            <a:pPr algn="just">
              <a:buClr>
                <a:srgbClr val="009ED6"/>
              </a:buClr>
              <a:buFont typeface="Wingdings" charset="2"/>
              <a:buChar char="ü"/>
            </a:pPr>
            <a:r>
              <a:rPr lang="el-GR" sz="2800" b="1" dirty="0" smtClean="0">
                <a:solidFill>
                  <a:srgbClr val="FF0000"/>
                </a:solidFill>
                <a:latin typeface="Times New Roman"/>
                <a:cs typeface="Times New Roman"/>
              </a:rPr>
              <a:t>Διφορούμενες/αντιφατικές απαντήσεις από επαγγελματίες υγείας σε ερωτήσεις σχετικά με τα εμβόλια.</a:t>
            </a:r>
          </a:p>
          <a:p>
            <a:pPr algn="just">
              <a:buClr>
                <a:srgbClr val="009ED6"/>
              </a:buClr>
              <a:buFont typeface="Wingdings" charset="2"/>
              <a:buChar char="ü"/>
            </a:pPr>
            <a:r>
              <a:rPr lang="el-GR" sz="2800" b="1" dirty="0" smtClean="0">
                <a:solidFill>
                  <a:srgbClr val="FF0000"/>
                </a:solidFill>
                <a:latin typeface="Times New Roman"/>
                <a:cs typeface="Times New Roman"/>
              </a:rPr>
              <a:t>Παραπληροφόρηση από μέσα δικτύωσης.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147386876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0"/>
            <a:ext cx="8229600" cy="990600"/>
          </a:xfrm>
        </p:spPr>
        <p:txBody>
          <a:bodyPr>
            <a:norm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l-GR" b="1" dirty="0">
                <a:solidFill>
                  <a:srgbClr val="FF66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/>
                <a:ea typeface="+mn-ea"/>
                <a:cs typeface="Times New Roman"/>
              </a:rPr>
              <a:t>Ισχυρισμός (1)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685800" y="1752600"/>
            <a:ext cx="8305800" cy="4953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Clr>
                <a:srgbClr val="FF6600"/>
              </a:buClr>
              <a:buNone/>
            </a:pPr>
            <a:r>
              <a:rPr lang="el-GR" b="1" i="1" dirty="0">
                <a:solidFill>
                  <a:srgbClr val="009ED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/>
                <a:cs typeface="Times New Roman"/>
              </a:rPr>
              <a:t>Τα εμβόλια δεν είναι ασφαλή. Περιέχουν επικίνδυνα συστατικά και συνδέονται με ασθένειες, όπως ο αυτισμός, αυτοάνοσα νοσήματα, η λευχαιμία.</a:t>
            </a:r>
          </a:p>
          <a:p>
            <a:pPr marL="0" indent="0" algn="just">
              <a:lnSpc>
                <a:spcPct val="70000"/>
              </a:lnSpc>
              <a:buClr>
                <a:srgbClr val="FF6600"/>
              </a:buClr>
              <a:buNone/>
            </a:pPr>
            <a:endParaRPr lang="el-GR" sz="2800" i="1" dirty="0" smtClean="0">
              <a:solidFill>
                <a:srgbClr val="009ED6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Clr>
                <a:srgbClr val="FF6600"/>
              </a:buClr>
              <a:buNone/>
            </a:pPr>
            <a:endParaRPr lang="el-GR" sz="2800" i="1" dirty="0" smtClean="0">
              <a:solidFill>
                <a:srgbClr val="00009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Clr>
                <a:srgbClr val="FF6600"/>
              </a:buClr>
              <a:buNone/>
            </a:pPr>
            <a:endParaRPr lang="el-GR" sz="2800" i="1" dirty="0">
              <a:solidFill>
                <a:srgbClr val="00009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008180" y="1270121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7267232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521368" y="152400"/>
            <a:ext cx="8622632" cy="936679"/>
          </a:xfrm>
        </p:spPr>
        <p:txBody>
          <a:bodyPr>
            <a:no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l-GR" sz="4000" b="1" dirty="0" smtClean="0">
                <a:solidFill>
                  <a:srgbClr val="FF66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/>
                <a:ea typeface="+mn-ea"/>
                <a:cs typeface="Times New Roman"/>
              </a:rPr>
              <a:t>Τα εμβόλια που κυρίως αποφεύγουν οι γονείς</a:t>
            </a:r>
            <a:endParaRPr lang="en-US" sz="4000" b="1" dirty="0">
              <a:solidFill>
                <a:srgbClr val="FF66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/>
              <a:ea typeface="+mn-ea"/>
              <a:cs typeface="Times New Roman"/>
            </a:endParaRP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685800" y="1219200"/>
            <a:ext cx="8305800" cy="6172200"/>
          </a:xfrm>
        </p:spPr>
        <p:txBody>
          <a:bodyPr>
            <a:normAutofit fontScale="77500" lnSpcReduction="20000"/>
          </a:bodyPr>
          <a:lstStyle/>
          <a:p>
            <a:pPr marL="0" indent="0">
              <a:spcBef>
                <a:spcPct val="0"/>
              </a:spcBef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l-GR" sz="35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/>
                <a:cs typeface="Times New Roman"/>
              </a:rPr>
              <a:t>Εμβόλιο Ιλαράς</a:t>
            </a:r>
            <a:r>
              <a:rPr lang="en-GB" sz="35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/>
                <a:cs typeface="Times New Roman"/>
              </a:rPr>
              <a:t>: </a:t>
            </a:r>
            <a:endParaRPr lang="el-GR" sz="3500" b="1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/>
              <a:cs typeface="Times New Roman"/>
            </a:endParaRPr>
          </a:p>
          <a:p>
            <a:pPr marL="0" indent="0">
              <a:buNone/>
            </a:pPr>
            <a:r>
              <a:rPr lang="el-GR" sz="3100" dirty="0" smtClean="0">
                <a:solidFill>
                  <a:srgbClr val="000090"/>
                </a:solidFill>
                <a:latin typeface="Times New Roman"/>
                <a:cs typeface="Times New Roman"/>
              </a:rPr>
              <a:t>Φόβος για συσχέτιση με αυτισμό.</a:t>
            </a:r>
          </a:p>
          <a:p>
            <a:pPr marL="0" indent="0">
              <a:lnSpc>
                <a:spcPct val="60000"/>
              </a:lnSpc>
              <a:buNone/>
            </a:pPr>
            <a:endParaRPr lang="el-GR" dirty="0">
              <a:solidFill>
                <a:srgbClr val="000090"/>
              </a:solidFill>
              <a:latin typeface="Times New Roman"/>
              <a:cs typeface="Times New Roman"/>
            </a:endParaRPr>
          </a:p>
          <a:p>
            <a:pPr marL="0" indent="0">
              <a:spcBef>
                <a:spcPct val="0"/>
              </a:spcBef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35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/>
                <a:cs typeface="Times New Roman"/>
              </a:rPr>
              <a:t>HPV: </a:t>
            </a:r>
            <a:endParaRPr lang="el-GR" sz="3500" b="1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/>
              <a:cs typeface="Times New Roman"/>
            </a:endParaRPr>
          </a:p>
          <a:p>
            <a:pPr marL="0" indent="0" algn="just">
              <a:lnSpc>
                <a:spcPct val="120000"/>
              </a:lnSpc>
              <a:buNone/>
            </a:pPr>
            <a:r>
              <a:rPr lang="el-GR" sz="3100" dirty="0" smtClean="0">
                <a:solidFill>
                  <a:srgbClr val="000090"/>
                </a:solidFill>
                <a:latin typeface="Times New Roman"/>
                <a:cs typeface="Times New Roman"/>
              </a:rPr>
              <a:t>-Φόβοι για </a:t>
            </a:r>
            <a:r>
              <a:rPr lang="el-GR" sz="3100" dirty="0">
                <a:solidFill>
                  <a:srgbClr val="000090"/>
                </a:solidFill>
                <a:latin typeface="Times New Roman"/>
                <a:cs typeface="Times New Roman"/>
              </a:rPr>
              <a:t>σ</a:t>
            </a:r>
            <a:r>
              <a:rPr lang="el-GR" sz="3100" dirty="0" smtClean="0">
                <a:solidFill>
                  <a:srgbClr val="000090"/>
                </a:solidFill>
                <a:latin typeface="Times New Roman"/>
                <a:cs typeface="Times New Roman"/>
              </a:rPr>
              <a:t>εξουαλική απελευθέρωση και ασυδοσία των θηλέων εφήβων</a:t>
            </a:r>
            <a:r>
              <a:rPr lang="el-GR" sz="3100" dirty="0">
                <a:solidFill>
                  <a:srgbClr val="000090"/>
                </a:solidFill>
                <a:latin typeface="Times New Roman"/>
                <a:cs typeface="Times New Roman"/>
              </a:rPr>
              <a:t>.</a:t>
            </a:r>
            <a:endParaRPr lang="el-GR" sz="3100" dirty="0" smtClean="0">
              <a:solidFill>
                <a:srgbClr val="000090"/>
              </a:solidFill>
              <a:latin typeface="Times New Roman"/>
              <a:cs typeface="Times New Roman"/>
            </a:endParaRPr>
          </a:p>
          <a:p>
            <a:pPr marL="0" indent="0" algn="just">
              <a:lnSpc>
                <a:spcPct val="120000"/>
              </a:lnSpc>
              <a:buNone/>
            </a:pPr>
            <a:r>
              <a:rPr lang="el-GR" sz="3100" dirty="0" smtClean="0">
                <a:solidFill>
                  <a:srgbClr val="000090"/>
                </a:solidFill>
                <a:latin typeface="Times New Roman"/>
                <a:cs typeface="Times New Roman"/>
              </a:rPr>
              <a:t>-1 αιφνίδιος θάνατος σε έφηβη στη Μ. Βρετανία 2 ώρες μετά το εμβόλιο (Η νεκροτομή έδειξε ευμεγέθη όγκο του μεσοθωρακίου).</a:t>
            </a:r>
          </a:p>
          <a:p>
            <a:pPr marL="0" indent="0" algn="just">
              <a:lnSpc>
                <a:spcPct val="60000"/>
              </a:lnSpc>
              <a:buNone/>
            </a:pPr>
            <a:endParaRPr lang="el-GR" sz="2400" dirty="0" smtClean="0">
              <a:solidFill>
                <a:srgbClr val="000090"/>
              </a:solidFill>
              <a:latin typeface="Times New Roman"/>
              <a:cs typeface="Times New Roman"/>
            </a:endParaRPr>
          </a:p>
          <a:p>
            <a:pPr marL="0" indent="0">
              <a:spcBef>
                <a:spcPct val="0"/>
              </a:spcBef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35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/>
                <a:cs typeface="Times New Roman"/>
              </a:rPr>
              <a:t>Influenza: </a:t>
            </a:r>
            <a:endParaRPr lang="el-GR" sz="3500" b="1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/>
              <a:cs typeface="Times New Roman"/>
            </a:endParaRPr>
          </a:p>
          <a:p>
            <a:pPr marL="0" indent="0" algn="just">
              <a:lnSpc>
                <a:spcPct val="120000"/>
              </a:lnSpc>
              <a:buNone/>
            </a:pPr>
            <a:r>
              <a:rPr lang="en-GB" sz="2800" dirty="0" smtClean="0">
                <a:solidFill>
                  <a:srgbClr val="000090"/>
                </a:solidFill>
                <a:latin typeface="Times New Roman"/>
                <a:cs typeface="Times New Roman"/>
              </a:rPr>
              <a:t>-A</a:t>
            </a:r>
            <a:r>
              <a:rPr lang="el-GR" sz="2800" dirty="0" smtClean="0">
                <a:solidFill>
                  <a:srgbClr val="000090"/>
                </a:solidFill>
                <a:latin typeface="Times New Roman"/>
                <a:cs typeface="Times New Roman"/>
              </a:rPr>
              <a:t>σαφής σύνδεση με </a:t>
            </a:r>
            <a:r>
              <a:rPr lang="en-GB" sz="2800" dirty="0" smtClean="0">
                <a:solidFill>
                  <a:srgbClr val="000090"/>
                </a:solidFill>
                <a:latin typeface="Times New Roman"/>
                <a:cs typeface="Times New Roman"/>
              </a:rPr>
              <a:t>Guillain-Barre </a:t>
            </a:r>
          </a:p>
          <a:p>
            <a:pPr marL="0" indent="0" algn="just">
              <a:lnSpc>
                <a:spcPct val="120000"/>
              </a:lnSpc>
              <a:buNone/>
            </a:pPr>
            <a:r>
              <a:rPr lang="en-GB" sz="2800" dirty="0" smtClean="0">
                <a:solidFill>
                  <a:srgbClr val="000090"/>
                </a:solidFill>
                <a:latin typeface="Times New Roman"/>
                <a:cs typeface="Times New Roman"/>
              </a:rPr>
              <a:t>-</a:t>
            </a:r>
            <a:r>
              <a:rPr lang="el-GR" sz="2800" dirty="0" smtClean="0">
                <a:solidFill>
                  <a:srgbClr val="000090"/>
                </a:solidFill>
                <a:latin typeface="Times New Roman"/>
                <a:cs typeface="Times New Roman"/>
              </a:rPr>
              <a:t>Παρουσία </a:t>
            </a:r>
            <a:r>
              <a:rPr lang="en-GB" sz="2800" dirty="0" err="1" smtClean="0">
                <a:solidFill>
                  <a:srgbClr val="000090"/>
                </a:solidFill>
                <a:latin typeface="Times New Roman"/>
                <a:cs typeface="Times New Roman"/>
              </a:rPr>
              <a:t>Thimerosal</a:t>
            </a:r>
            <a:r>
              <a:rPr lang="en-GB" sz="2800" dirty="0" smtClean="0">
                <a:solidFill>
                  <a:srgbClr val="000090"/>
                </a:solidFill>
                <a:latin typeface="Times New Roman"/>
                <a:cs typeface="Times New Roman"/>
              </a:rPr>
              <a:t> (</a:t>
            </a:r>
            <a:r>
              <a:rPr lang="el-GR" sz="2800" dirty="0" smtClean="0">
                <a:solidFill>
                  <a:srgbClr val="000090"/>
                </a:solidFill>
                <a:latin typeface="Times New Roman"/>
                <a:cs typeface="Times New Roman"/>
              </a:rPr>
              <a:t>συντήρηση) </a:t>
            </a:r>
          </a:p>
          <a:p>
            <a:pPr marL="0" indent="0" algn="just">
              <a:lnSpc>
                <a:spcPct val="120000"/>
              </a:lnSpc>
              <a:buNone/>
            </a:pPr>
            <a:r>
              <a:rPr lang="el-GR" sz="2800" dirty="0" smtClean="0">
                <a:solidFill>
                  <a:srgbClr val="000090"/>
                </a:solidFill>
                <a:latin typeface="Times New Roman"/>
                <a:cs typeface="Times New Roman"/>
              </a:rPr>
              <a:t>-</a:t>
            </a:r>
            <a:r>
              <a:rPr lang="el-GR" sz="2800" dirty="0">
                <a:solidFill>
                  <a:srgbClr val="000090"/>
                </a:solidFill>
                <a:latin typeface="Times New Roman"/>
                <a:cs typeface="Times New Roman"/>
              </a:rPr>
              <a:t>Π</a:t>
            </a:r>
            <a:r>
              <a:rPr lang="el-GR" sz="2800" dirty="0" smtClean="0">
                <a:solidFill>
                  <a:srgbClr val="000090"/>
                </a:solidFill>
                <a:latin typeface="Times New Roman"/>
                <a:cs typeface="Times New Roman"/>
              </a:rPr>
              <a:t>αρουσία αλάτων αργιλίου (ανοσοενίσχυση) </a:t>
            </a:r>
          </a:p>
          <a:p>
            <a:pPr marL="0" indent="0" algn="just">
              <a:lnSpc>
                <a:spcPct val="120000"/>
              </a:lnSpc>
              <a:buNone/>
            </a:pPr>
            <a:r>
              <a:rPr lang="el-GR" sz="2800" dirty="0" smtClean="0">
                <a:solidFill>
                  <a:srgbClr val="000090"/>
                </a:solidFill>
                <a:latin typeface="Times New Roman"/>
                <a:cs typeface="Times New Roman"/>
              </a:rPr>
              <a:t>-Όχι πλήρης έλεγχος της ασφάλειας της ετήσιας παραγωγής</a:t>
            </a:r>
          </a:p>
          <a:p>
            <a:pPr marL="0" indent="0" algn="just">
              <a:lnSpc>
                <a:spcPct val="120000"/>
              </a:lnSpc>
              <a:buNone/>
            </a:pPr>
            <a:r>
              <a:rPr lang="el-GR" sz="2800" dirty="0" smtClean="0">
                <a:solidFill>
                  <a:srgbClr val="000090"/>
                </a:solidFill>
                <a:latin typeface="Times New Roman"/>
                <a:cs typeface="Times New Roman"/>
              </a:rPr>
              <a:t>-Χορηγείται για μία ήπια νόσο για την οποία υπάρχουν και φάρμακα.</a:t>
            </a:r>
            <a:endParaRPr lang="el-GR" sz="2800" b="1" dirty="0" smtClean="0">
              <a:solidFill>
                <a:srgbClr val="000090"/>
              </a:solidFill>
              <a:latin typeface="Times New Roman"/>
              <a:cs typeface="Times New Roman"/>
            </a:endParaRPr>
          </a:p>
          <a:p>
            <a:pPr marL="0" indent="0">
              <a:buNone/>
            </a:pPr>
            <a:r>
              <a:rPr lang="el-GR" dirty="0">
                <a:solidFill>
                  <a:srgbClr val="000090"/>
                </a:solidFill>
                <a:latin typeface="Times New Roman"/>
                <a:cs typeface="Times New Roman"/>
              </a:rPr>
              <a:t> </a:t>
            </a:r>
            <a:r>
              <a:rPr lang="el-GR" dirty="0" smtClean="0">
                <a:solidFill>
                  <a:srgbClr val="000090"/>
                </a:solidFill>
                <a:latin typeface="Times New Roman"/>
                <a:cs typeface="Times New Roman"/>
              </a:rPr>
              <a:t>     </a:t>
            </a:r>
          </a:p>
          <a:p>
            <a:endParaRPr lang="el-GR" dirty="0"/>
          </a:p>
          <a:p>
            <a:endParaRPr lang="el-GR" dirty="0" smtClean="0"/>
          </a:p>
          <a:p>
            <a:endParaRPr lang="el-GR" dirty="0"/>
          </a:p>
          <a:p>
            <a:endParaRPr lang="el-GR" dirty="0" smtClean="0"/>
          </a:p>
          <a:p>
            <a:pPr marL="0" indent="0" algn="just">
              <a:buNone/>
            </a:pPr>
            <a:endParaRPr lang="el-GR" dirty="0" smtClean="0"/>
          </a:p>
          <a:p>
            <a:pPr marL="0" indent="0">
              <a:buNone/>
            </a:pP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481824778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" dur="500"/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6200"/>
            <a:ext cx="85344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el-GR" b="1" dirty="0" smtClean="0">
                <a:solidFill>
                  <a:srgbClr val="FF66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/>
                <a:ea typeface="+mn-ea"/>
                <a:cs typeface="Times New Roman"/>
              </a:rPr>
              <a:t>Η πορεία του αντιεμβολιαστικού κινήματος</a:t>
            </a:r>
            <a:endParaRPr lang="el-GR" b="1" dirty="0">
              <a:solidFill>
                <a:srgbClr val="FF66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/>
              <a:ea typeface="+mn-ea"/>
              <a:cs typeface="Times New Roman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447800"/>
            <a:ext cx="8305800" cy="5410200"/>
          </a:xfrm>
        </p:spPr>
        <p:txBody>
          <a:bodyPr/>
          <a:lstStyle/>
          <a:p>
            <a:pPr marL="0" indent="0" algn="just">
              <a:buNone/>
            </a:pPr>
            <a:r>
              <a:rPr lang="el-GR" sz="2800" b="1" i="1" dirty="0">
                <a:solidFill>
                  <a:srgbClr val="009ED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/>
                <a:cs typeface="Times New Roman"/>
              </a:rPr>
              <a:t>1974</a:t>
            </a:r>
            <a:r>
              <a:rPr lang="en-GB" sz="2800" b="1" i="1" dirty="0">
                <a:solidFill>
                  <a:srgbClr val="009ED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/>
                <a:cs typeface="Times New Roman"/>
              </a:rPr>
              <a:t>: </a:t>
            </a:r>
            <a:endParaRPr lang="en-GB" sz="2800" b="1" i="1" dirty="0" smtClean="0">
              <a:solidFill>
                <a:srgbClr val="009ED6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/>
              <a:cs typeface="Times New Roman"/>
            </a:endParaRPr>
          </a:p>
          <a:p>
            <a:pPr marL="0" indent="0" algn="just">
              <a:buNone/>
            </a:pPr>
            <a:r>
              <a:rPr lang="en-GB" sz="2800" dirty="0" smtClean="0">
                <a:solidFill>
                  <a:srgbClr val="000090"/>
                </a:solidFill>
                <a:latin typeface="Times New Roman"/>
                <a:cs typeface="Times New Roman"/>
              </a:rPr>
              <a:t>  </a:t>
            </a:r>
            <a:r>
              <a:rPr lang="el-GR" sz="2800" dirty="0" smtClean="0">
                <a:solidFill>
                  <a:srgbClr val="000090"/>
                </a:solidFill>
                <a:latin typeface="Times New Roman"/>
                <a:cs typeface="Times New Roman"/>
              </a:rPr>
              <a:t>Αμφισβήτηση </a:t>
            </a:r>
            <a:r>
              <a:rPr lang="el-GR" sz="2800" dirty="0">
                <a:solidFill>
                  <a:srgbClr val="000090"/>
                </a:solidFill>
                <a:latin typeface="Times New Roman"/>
                <a:cs typeface="Times New Roman"/>
              </a:rPr>
              <a:t>του ολοκυτταρικού εμβολίου κατά του κοκκύτη (G. Stewart-Lancet: συσχέτιση του εμβολίου με βαριές νευρολογικές </a:t>
            </a:r>
            <a:r>
              <a:rPr lang="el-GR" sz="2800" dirty="0" smtClean="0">
                <a:solidFill>
                  <a:srgbClr val="000090"/>
                </a:solidFill>
                <a:latin typeface="Times New Roman"/>
                <a:cs typeface="Times New Roman"/>
              </a:rPr>
              <a:t>βλάβες). </a:t>
            </a:r>
            <a:endParaRPr lang="en-GB" sz="2800" dirty="0" smtClean="0">
              <a:solidFill>
                <a:srgbClr val="000090"/>
              </a:solidFill>
              <a:latin typeface="Times New Roman"/>
              <a:cs typeface="Times New Roman"/>
            </a:endParaRPr>
          </a:p>
          <a:p>
            <a:pPr marL="0" indent="0" algn="just">
              <a:buNone/>
            </a:pPr>
            <a:r>
              <a:rPr lang="en-GB" sz="2800" dirty="0" smtClean="0">
                <a:solidFill>
                  <a:srgbClr val="000090"/>
                </a:solidFill>
                <a:latin typeface="Times New Roman"/>
                <a:cs typeface="Times New Roman"/>
              </a:rPr>
              <a:t> </a:t>
            </a:r>
            <a:r>
              <a:rPr lang="el-GR" sz="2800" dirty="0" smtClean="0">
                <a:solidFill>
                  <a:srgbClr val="000090"/>
                </a:solidFill>
                <a:latin typeface="Times New Roman"/>
                <a:cs typeface="Times New Roman"/>
              </a:rPr>
              <a:t>Μεγάλες </a:t>
            </a:r>
            <a:r>
              <a:rPr lang="el-GR" sz="2800" dirty="0">
                <a:solidFill>
                  <a:srgbClr val="000090"/>
                </a:solidFill>
                <a:latin typeface="Times New Roman"/>
                <a:cs typeface="Times New Roman"/>
              </a:rPr>
              <a:t>επιδημίες κοκκύτη σε </a:t>
            </a:r>
            <a:r>
              <a:rPr lang="el-GR" sz="2800" dirty="0" smtClean="0">
                <a:solidFill>
                  <a:srgbClr val="000090"/>
                </a:solidFill>
                <a:latin typeface="Times New Roman"/>
                <a:cs typeface="Times New Roman"/>
              </a:rPr>
              <a:t>Αγγλία, </a:t>
            </a:r>
            <a:r>
              <a:rPr lang="el-GR" sz="2800" dirty="0">
                <a:solidFill>
                  <a:srgbClr val="000090"/>
                </a:solidFill>
                <a:latin typeface="Times New Roman"/>
                <a:cs typeface="Times New Roman"/>
              </a:rPr>
              <a:t>Ιαπωνία, </a:t>
            </a:r>
            <a:r>
              <a:rPr lang="el-GR" sz="2800" dirty="0" smtClean="0">
                <a:solidFill>
                  <a:srgbClr val="000090"/>
                </a:solidFill>
                <a:latin typeface="Times New Roman"/>
                <a:cs typeface="Times New Roman"/>
              </a:rPr>
              <a:t>Σουηδία. </a:t>
            </a:r>
            <a:endParaRPr lang="en-GB" sz="2800" dirty="0" smtClean="0">
              <a:solidFill>
                <a:srgbClr val="000090"/>
              </a:solidFill>
              <a:latin typeface="Times New Roman"/>
              <a:cs typeface="Times New Roman"/>
            </a:endParaRPr>
          </a:p>
          <a:p>
            <a:pPr marL="0" indent="0" algn="just">
              <a:buNone/>
            </a:pPr>
            <a:r>
              <a:rPr lang="en-GB" sz="2800" dirty="0">
                <a:solidFill>
                  <a:srgbClr val="000090"/>
                </a:solidFill>
                <a:latin typeface="Times New Roman"/>
                <a:cs typeface="Times New Roman"/>
              </a:rPr>
              <a:t> </a:t>
            </a:r>
            <a:r>
              <a:rPr lang="en-GB" sz="2800" dirty="0" smtClean="0">
                <a:solidFill>
                  <a:srgbClr val="000090"/>
                </a:solidFill>
                <a:latin typeface="Times New Roman"/>
                <a:cs typeface="Times New Roman"/>
              </a:rPr>
              <a:t>  </a:t>
            </a:r>
            <a:r>
              <a:rPr lang="el-GR" sz="2800" dirty="0" smtClean="0">
                <a:solidFill>
                  <a:srgbClr val="000090"/>
                </a:solidFill>
                <a:latin typeface="Times New Roman"/>
                <a:cs typeface="Times New Roman"/>
              </a:rPr>
              <a:t>Παραγωγή </a:t>
            </a:r>
            <a:r>
              <a:rPr lang="el-GR" sz="2800" dirty="0">
                <a:solidFill>
                  <a:srgbClr val="000090"/>
                </a:solidFill>
                <a:latin typeface="Times New Roman"/>
                <a:cs typeface="Times New Roman"/>
              </a:rPr>
              <a:t>ακυτταρικού εμβολίου. </a:t>
            </a:r>
            <a:endParaRPr lang="el-GR" sz="2800" dirty="0" smtClean="0">
              <a:solidFill>
                <a:srgbClr val="000090"/>
              </a:solidFill>
              <a:latin typeface="Times New Roman"/>
              <a:cs typeface="Times New Roman"/>
            </a:endParaRPr>
          </a:p>
          <a:p>
            <a:pPr marL="0" indent="0" algn="just">
              <a:buNone/>
            </a:pPr>
            <a:endParaRPr lang="el-GR" sz="2800" dirty="0">
              <a:solidFill>
                <a:srgbClr val="000090"/>
              </a:solidFill>
              <a:latin typeface="Times New Roman"/>
              <a:cs typeface="Times New Roman"/>
            </a:endParaRPr>
          </a:p>
          <a:p>
            <a:pPr marL="0" indent="0">
              <a:buNone/>
            </a:pPr>
            <a:endParaRPr lang="el-GR" sz="2400" dirty="0">
              <a:solidFill>
                <a:srgbClr val="000090"/>
              </a:solidFill>
              <a:latin typeface="Times New Roman"/>
              <a:cs typeface="Times New Roman"/>
            </a:endParaRPr>
          </a:p>
          <a:p>
            <a:endParaRPr lang="el-GR" dirty="0" smtClean="0"/>
          </a:p>
          <a:p>
            <a:endParaRPr lang="el-GR" dirty="0"/>
          </a:p>
          <a:p>
            <a:endParaRPr lang="el-GR" dirty="0" smtClean="0"/>
          </a:p>
          <a:p>
            <a:pPr marL="0" indent="0" algn="just">
              <a:buNone/>
            </a:pPr>
            <a:endParaRPr lang="el-GR" dirty="0" smtClean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5" name="Notched Right Arrow 4"/>
          <p:cNvSpPr/>
          <p:nvPr/>
        </p:nvSpPr>
        <p:spPr>
          <a:xfrm>
            <a:off x="685800" y="2133600"/>
            <a:ext cx="228600" cy="228600"/>
          </a:xfrm>
          <a:prstGeom prst="notchedRightArrow">
            <a:avLst/>
          </a:prstGeom>
          <a:solidFill>
            <a:srgbClr val="0000FF"/>
          </a:solidFill>
          <a:ln>
            <a:solidFill>
              <a:srgbClr val="00055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Notched Right Arrow 7"/>
          <p:cNvSpPr/>
          <p:nvPr/>
        </p:nvSpPr>
        <p:spPr>
          <a:xfrm>
            <a:off x="685800" y="3505200"/>
            <a:ext cx="228600" cy="228600"/>
          </a:xfrm>
          <a:prstGeom prst="notchedRightArrow">
            <a:avLst/>
          </a:prstGeom>
          <a:solidFill>
            <a:srgbClr val="0000FF"/>
          </a:solidFill>
          <a:ln>
            <a:solidFill>
              <a:srgbClr val="00055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Notched Right Arrow 8"/>
          <p:cNvSpPr/>
          <p:nvPr/>
        </p:nvSpPr>
        <p:spPr>
          <a:xfrm>
            <a:off x="685800" y="4419600"/>
            <a:ext cx="228600" cy="228600"/>
          </a:xfrm>
          <a:prstGeom prst="notchedRightArrow">
            <a:avLst/>
          </a:prstGeom>
          <a:solidFill>
            <a:srgbClr val="0000FF"/>
          </a:solidFill>
          <a:ln>
            <a:solidFill>
              <a:srgbClr val="00055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7304632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52400"/>
            <a:ext cx="8534400" cy="827505"/>
          </a:xfrm>
        </p:spPr>
        <p:txBody>
          <a:bodyPr>
            <a:normAutofit/>
          </a:bodyPr>
          <a:lstStyle/>
          <a:p>
            <a:pPr algn="ctr"/>
            <a:r>
              <a:rPr lang="el-GR" b="1" dirty="0" smtClean="0">
                <a:solidFill>
                  <a:srgbClr val="FF66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/>
                <a:cs typeface="Times New Roman"/>
              </a:rPr>
              <a:t>Κοκκύτης</a:t>
            </a:r>
            <a:endParaRPr lang="el-GR" b="1" dirty="0">
              <a:solidFill>
                <a:srgbClr val="FF66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/>
              <a:cs typeface="Times New Roman"/>
            </a:endParaRPr>
          </a:p>
        </p:txBody>
      </p:sp>
      <p:pic>
        <p:nvPicPr>
          <p:cNvPr id="4" name="Content Placeholder 3" descr="Κοκκύτης.pdf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4357" b="-14357"/>
          <a:stretch>
            <a:fillRect/>
          </a:stretch>
        </p:blipFill>
        <p:spPr>
          <a:xfrm>
            <a:off x="762000" y="609600"/>
            <a:ext cx="8229600" cy="5791200"/>
          </a:xfrm>
        </p:spPr>
      </p:pic>
      <p:sp>
        <p:nvSpPr>
          <p:cNvPr id="5" name="Rectangle 4"/>
          <p:cNvSpPr/>
          <p:nvPr/>
        </p:nvSpPr>
        <p:spPr>
          <a:xfrm>
            <a:off x="533400" y="5943600"/>
            <a:ext cx="80010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b="1" baseline="30000" dirty="0"/>
              <a:t>Επιδημίες κοκκύτη σε Αγγλία , Ιαπωνία, Σουηδία → </a:t>
            </a:r>
            <a:r>
              <a:rPr lang="el-GR" baseline="30000" dirty="0"/>
              <a:t> </a:t>
            </a:r>
            <a:r>
              <a:rPr lang="el-GR" b="1" baseline="30000" dirty="0"/>
              <a:t>100 θάνατοι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4419600" y="6208311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en-US" b="1" baseline="30000" dirty="0"/>
          </a:p>
          <a:p>
            <a:r>
              <a:rPr lang="en-US" b="1" i="1" baseline="30000" dirty="0"/>
              <a:t>E J </a:t>
            </a:r>
            <a:r>
              <a:rPr lang="en-US" b="1" i="1" baseline="30000" dirty="0" err="1"/>
              <a:t>Gangarosa</a:t>
            </a:r>
            <a:r>
              <a:rPr lang="en-US" b="1" i="1" baseline="30000" dirty="0"/>
              <a:t> , Lancet 1998; 351: 356–61 M. Muscat et al., The Lancet 2009 </a:t>
            </a:r>
            <a:r>
              <a:rPr lang="en-US" b="1" i="1" baseline="30000" dirty="0" err="1"/>
              <a:t>Whichmann</a:t>
            </a:r>
            <a:r>
              <a:rPr lang="en-US" b="1" i="1" baseline="30000" dirty="0"/>
              <a:t> O et al., Bull WHO 2009;87:108-115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9099812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5" name="Rectangle 3"/>
          <p:cNvSpPr>
            <a:spLocks noGrp="1" noChangeArrowheads="1"/>
          </p:cNvSpPr>
          <p:nvPr>
            <p:ph idx="1"/>
          </p:nvPr>
        </p:nvSpPr>
        <p:spPr>
          <a:xfrm>
            <a:off x="4114800" y="2133600"/>
            <a:ext cx="4724400" cy="3977208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l-GR" dirty="0" smtClean="0">
                <a:cs typeface="Arial" charset="0"/>
              </a:rPr>
              <a:t> </a:t>
            </a:r>
            <a:r>
              <a:rPr lang="el-GR" dirty="0" smtClean="0">
                <a:latin typeface="Times New Roman"/>
                <a:cs typeface="Times New Roman"/>
              </a:rPr>
              <a:t> </a:t>
            </a:r>
            <a:r>
              <a:rPr lang="en-US" sz="3200" dirty="0" smtClean="0">
                <a:solidFill>
                  <a:srgbClr val="000090"/>
                </a:solidFill>
                <a:latin typeface="Times New Roman"/>
                <a:cs typeface="Times New Roman"/>
              </a:rPr>
              <a:t>«</a:t>
            </a:r>
            <a:r>
              <a:rPr lang="el-GR" sz="3200" dirty="0" smtClean="0">
                <a:solidFill>
                  <a:srgbClr val="000090"/>
                </a:solidFill>
                <a:latin typeface="Times New Roman"/>
                <a:cs typeface="Times New Roman"/>
              </a:rPr>
              <a:t>Δύο παρεμβάσεις είχαν τη μεγαλύτερη επίπτωση στη δημόσια υγεία διεθνώς</a:t>
            </a:r>
            <a:r>
              <a:rPr lang="en-US" sz="3200" dirty="0" smtClean="0">
                <a:solidFill>
                  <a:srgbClr val="000090"/>
                </a:solidFill>
                <a:latin typeface="Times New Roman"/>
                <a:cs typeface="Times New Roman"/>
              </a:rPr>
              <a:t>: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el-GR" sz="3200" dirty="0" smtClean="0">
              <a:solidFill>
                <a:srgbClr val="000090"/>
              </a:solidFill>
              <a:latin typeface="Times New Roman"/>
              <a:cs typeface="Times New Roman"/>
            </a:endParaRP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l-GR" sz="3200" dirty="0" smtClean="0">
                <a:latin typeface="Times New Roman"/>
                <a:cs typeface="Times New Roman"/>
              </a:rPr>
              <a:t>  </a:t>
            </a:r>
            <a:r>
              <a:rPr lang="el-GR" sz="3200" dirty="0" smtClean="0">
                <a:solidFill>
                  <a:srgbClr val="000090"/>
                </a:solidFill>
                <a:latin typeface="Times New Roman"/>
                <a:cs typeface="Times New Roman"/>
              </a:rPr>
              <a:t>Το</a:t>
            </a:r>
            <a:r>
              <a:rPr lang="el-GR" sz="3200" dirty="0" smtClean="0">
                <a:latin typeface="Times New Roman"/>
                <a:cs typeface="Times New Roman"/>
              </a:rPr>
              <a:t> </a:t>
            </a:r>
            <a:r>
              <a:rPr lang="el-GR" sz="3200" b="1" i="1" dirty="0" smtClean="0">
                <a:solidFill>
                  <a:srgbClr val="FF3300"/>
                </a:solidFill>
                <a:latin typeface="Times New Roman"/>
                <a:cs typeface="Times New Roman"/>
              </a:rPr>
              <a:t>Καθαρό νερό</a:t>
            </a:r>
            <a:r>
              <a:rPr lang="el-GR" sz="3200" dirty="0" smtClean="0">
                <a:latin typeface="Times New Roman"/>
                <a:cs typeface="Times New Roman"/>
              </a:rPr>
              <a:t> </a:t>
            </a:r>
            <a:r>
              <a:rPr lang="el-GR" sz="3200" dirty="0" smtClean="0">
                <a:solidFill>
                  <a:srgbClr val="000090"/>
                </a:solidFill>
                <a:latin typeface="Times New Roman"/>
                <a:cs typeface="Times New Roman"/>
              </a:rPr>
              <a:t>και τα </a:t>
            </a:r>
            <a:r>
              <a:rPr lang="el-GR" sz="3200" b="1" i="1" dirty="0" smtClean="0">
                <a:solidFill>
                  <a:srgbClr val="FF3300"/>
                </a:solidFill>
                <a:latin typeface="Times New Roman"/>
                <a:cs typeface="Times New Roman"/>
              </a:rPr>
              <a:t>Εμβόλια </a:t>
            </a:r>
            <a:r>
              <a:rPr lang="en-US" sz="3200" dirty="0" smtClean="0">
                <a:solidFill>
                  <a:srgbClr val="000090"/>
                </a:solidFill>
                <a:latin typeface="Times New Roman"/>
                <a:cs typeface="Times New Roman"/>
              </a:rPr>
              <a:t>»</a:t>
            </a:r>
          </a:p>
        </p:txBody>
      </p:sp>
      <p:pic>
        <p:nvPicPr>
          <p:cNvPr id="4099" name="3 - Εικόνα" descr="offSiteImage.jpg"/>
          <p:cNvPicPr>
            <a:picLocks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2362201"/>
            <a:ext cx="3352800" cy="31241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00" name="Text Box 5"/>
          <p:cNvSpPr txBox="1">
            <a:spLocks noChangeArrowheads="1"/>
          </p:cNvSpPr>
          <p:nvPr/>
        </p:nvSpPr>
        <p:spPr bwMode="auto">
          <a:xfrm>
            <a:off x="685800" y="457200"/>
            <a:ext cx="83820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l-GR" sz="4000" dirty="0">
                <a:latin typeface="Times New Roman" pitchFamily="18" charset="0"/>
              </a:rPr>
              <a:t>       </a:t>
            </a:r>
            <a:r>
              <a:rPr lang="el-GR" sz="4000" dirty="0" smtClean="0">
                <a:latin typeface="Times New Roman" pitchFamily="18" charset="0"/>
              </a:rPr>
              <a:t> </a:t>
            </a:r>
            <a:r>
              <a:rPr lang="el-GR" sz="4000" b="1" dirty="0">
                <a:solidFill>
                  <a:srgbClr val="FF66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/>
                <a:cs typeface="Times New Roman"/>
              </a:rPr>
              <a:t>Παγκόσμια  Οργάνωση Υγείας</a:t>
            </a:r>
          </a:p>
        </p:txBody>
      </p:sp>
    </p:spTree>
    <p:extLst>
      <p:ext uri="{BB962C8B-B14F-4D97-AF65-F5344CB8AC3E}">
        <p14:creationId xmlns:p14="http://schemas.microsoft.com/office/powerpoint/2010/main" val="853486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6200"/>
            <a:ext cx="85344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el-GR" b="1" dirty="0" smtClean="0">
                <a:solidFill>
                  <a:srgbClr val="FF66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/>
                <a:ea typeface="+mn-ea"/>
                <a:cs typeface="Times New Roman"/>
              </a:rPr>
              <a:t>Η πορεία του αντιεμβολιαστικού κινήματος</a:t>
            </a:r>
            <a:endParaRPr lang="el-GR" b="1" dirty="0">
              <a:solidFill>
                <a:srgbClr val="FF66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/>
              <a:ea typeface="+mn-ea"/>
              <a:cs typeface="Times New Roman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447800"/>
            <a:ext cx="8305800" cy="5410200"/>
          </a:xfrm>
        </p:spPr>
        <p:txBody>
          <a:bodyPr/>
          <a:lstStyle/>
          <a:p>
            <a:pPr marL="0" indent="0" algn="just">
              <a:buNone/>
            </a:pPr>
            <a:endParaRPr lang="el-GR" sz="2800" dirty="0">
              <a:solidFill>
                <a:srgbClr val="000090"/>
              </a:solidFill>
              <a:latin typeface="Times New Roman"/>
              <a:cs typeface="Times New Roman"/>
            </a:endParaRPr>
          </a:p>
          <a:p>
            <a:pPr marL="0" indent="0" algn="just">
              <a:buNone/>
            </a:pPr>
            <a:r>
              <a:rPr lang="el-GR" sz="2800" b="1" i="1" dirty="0">
                <a:solidFill>
                  <a:srgbClr val="009ED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/>
                <a:cs typeface="Times New Roman"/>
              </a:rPr>
              <a:t>1998</a:t>
            </a:r>
            <a:r>
              <a:rPr lang="en-GB" sz="2800" b="1" i="1" dirty="0">
                <a:solidFill>
                  <a:srgbClr val="009ED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/>
                <a:cs typeface="Times New Roman"/>
              </a:rPr>
              <a:t>: </a:t>
            </a:r>
            <a:endParaRPr lang="en-GB" sz="2800" b="1" i="1" dirty="0" smtClean="0">
              <a:solidFill>
                <a:srgbClr val="009ED6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/>
              <a:cs typeface="Times New Roman"/>
            </a:endParaRPr>
          </a:p>
          <a:p>
            <a:pPr marL="0" indent="0" algn="just">
              <a:buNone/>
            </a:pPr>
            <a:r>
              <a:rPr lang="el-GR" sz="2800" dirty="0" smtClean="0">
                <a:solidFill>
                  <a:srgbClr val="000090"/>
                </a:solidFill>
                <a:latin typeface="Times New Roman"/>
                <a:cs typeface="Times New Roman"/>
              </a:rPr>
              <a:t>Σύνδεση </a:t>
            </a:r>
            <a:r>
              <a:rPr lang="en-GB" sz="2800" dirty="0" smtClean="0">
                <a:solidFill>
                  <a:srgbClr val="000090"/>
                </a:solidFill>
                <a:latin typeface="Times New Roman"/>
                <a:cs typeface="Times New Roman"/>
              </a:rPr>
              <a:t>MMR </a:t>
            </a:r>
            <a:r>
              <a:rPr lang="el-GR" sz="2800" dirty="0" smtClean="0">
                <a:solidFill>
                  <a:srgbClr val="000090"/>
                </a:solidFill>
                <a:latin typeface="Times New Roman"/>
                <a:cs typeface="Times New Roman"/>
              </a:rPr>
              <a:t>με αυτισμό.</a:t>
            </a:r>
            <a:endParaRPr lang="el-GR" sz="2800" dirty="0">
              <a:solidFill>
                <a:srgbClr val="000090"/>
              </a:solidFill>
              <a:latin typeface="Times New Roman"/>
              <a:cs typeface="Times New Roman"/>
            </a:endParaRPr>
          </a:p>
          <a:p>
            <a:pPr marL="0" indent="0">
              <a:buNone/>
            </a:pPr>
            <a:endParaRPr lang="el-GR" sz="2400" dirty="0">
              <a:solidFill>
                <a:srgbClr val="000090"/>
              </a:solidFill>
              <a:latin typeface="Times New Roman"/>
              <a:cs typeface="Times New Roman"/>
            </a:endParaRPr>
          </a:p>
          <a:p>
            <a:endParaRPr lang="el-GR" dirty="0" smtClean="0"/>
          </a:p>
          <a:p>
            <a:endParaRPr lang="el-GR" dirty="0"/>
          </a:p>
          <a:p>
            <a:endParaRPr lang="el-GR" dirty="0" smtClean="0"/>
          </a:p>
          <a:p>
            <a:pPr marL="0" indent="0" algn="just">
              <a:buNone/>
            </a:pPr>
            <a:endParaRPr lang="el-GR" dirty="0" smtClean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2" descr="D:\foto pbl3\AUTISM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05200" y="4191000"/>
            <a:ext cx="2133600" cy="21336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29237859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-152400"/>
            <a:ext cx="8534400" cy="1143000"/>
          </a:xfrm>
        </p:spPr>
        <p:txBody>
          <a:bodyPr>
            <a:normAutofit/>
          </a:bodyPr>
          <a:lstStyle/>
          <a:p>
            <a:pPr algn="ctr"/>
            <a:r>
              <a:rPr lang="en-GB" b="1" dirty="0" smtClean="0">
                <a:solidFill>
                  <a:srgbClr val="FF66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/>
                <a:ea typeface="+mn-ea"/>
                <a:cs typeface="Times New Roman"/>
              </a:rPr>
              <a:t>MMR </a:t>
            </a:r>
            <a:r>
              <a:rPr lang="el-GR" b="1" dirty="0" smtClean="0">
                <a:solidFill>
                  <a:srgbClr val="FF66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/>
                <a:ea typeface="+mn-ea"/>
                <a:cs typeface="Times New Roman"/>
              </a:rPr>
              <a:t>και Αυτισμός</a:t>
            </a:r>
            <a:endParaRPr lang="el-GR" b="1" dirty="0">
              <a:solidFill>
                <a:srgbClr val="FF66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/>
              <a:ea typeface="+mn-ea"/>
              <a:cs typeface="Times New Roman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066800"/>
            <a:ext cx="8305800" cy="5791200"/>
          </a:xfrm>
        </p:spPr>
        <p:txBody>
          <a:bodyPr/>
          <a:lstStyle/>
          <a:p>
            <a:pPr algn="just">
              <a:buClr>
                <a:srgbClr val="FF6600"/>
              </a:buClr>
              <a:buFont typeface="Wingdings" charset="2"/>
              <a:buChar char="Ø"/>
            </a:pPr>
            <a:r>
              <a:rPr lang="el-GR" sz="2400" dirty="0" smtClean="0">
                <a:solidFill>
                  <a:srgbClr val="000090"/>
                </a:solidFill>
                <a:latin typeface="Times New Roman"/>
                <a:cs typeface="Times New Roman"/>
              </a:rPr>
              <a:t>Ο Βρετανός Γαστρεντερολόγος </a:t>
            </a:r>
            <a:r>
              <a:rPr lang="en-GB" sz="2400" dirty="0" smtClean="0">
                <a:solidFill>
                  <a:srgbClr val="000090"/>
                </a:solidFill>
                <a:latin typeface="Times New Roman"/>
                <a:cs typeface="Times New Roman"/>
              </a:rPr>
              <a:t>Andrew Wakefield </a:t>
            </a:r>
            <a:r>
              <a:rPr lang="el-GR" sz="2400" dirty="0" smtClean="0">
                <a:solidFill>
                  <a:srgbClr val="000090"/>
                </a:solidFill>
                <a:latin typeface="Times New Roman"/>
                <a:cs typeface="Times New Roman"/>
              </a:rPr>
              <a:t>συνέδεσε το τριπλό εμβόλιο με τον αυτισμό (</a:t>
            </a:r>
            <a:r>
              <a:rPr lang="en-GB" sz="2400" dirty="0" smtClean="0">
                <a:solidFill>
                  <a:srgbClr val="000090"/>
                </a:solidFill>
                <a:latin typeface="Times New Roman"/>
                <a:cs typeface="Times New Roman"/>
              </a:rPr>
              <a:t>Lancet</a:t>
            </a:r>
            <a:r>
              <a:rPr lang="el-GR" sz="2400" dirty="0" smtClean="0">
                <a:solidFill>
                  <a:srgbClr val="000090"/>
                </a:solidFill>
                <a:latin typeface="Times New Roman"/>
                <a:cs typeface="Times New Roman"/>
              </a:rPr>
              <a:t>, 1998).</a:t>
            </a:r>
          </a:p>
          <a:p>
            <a:pPr algn="just">
              <a:buClr>
                <a:srgbClr val="FF6600"/>
              </a:buClr>
              <a:buFont typeface="Wingdings" charset="2"/>
              <a:buChar char="Ø"/>
            </a:pPr>
            <a:endParaRPr lang="el-GR" sz="2400" dirty="0">
              <a:solidFill>
                <a:srgbClr val="000090"/>
              </a:solidFill>
              <a:latin typeface="Times New Roman"/>
              <a:cs typeface="Times New Roman"/>
            </a:endParaRPr>
          </a:p>
          <a:p>
            <a:pPr algn="just">
              <a:buClr>
                <a:srgbClr val="FF6600"/>
              </a:buClr>
              <a:buFont typeface="Wingdings" charset="2"/>
              <a:buChar char="Ø"/>
            </a:pPr>
            <a:r>
              <a:rPr lang="el-GR" sz="2400" dirty="0" smtClean="0">
                <a:solidFill>
                  <a:srgbClr val="000090"/>
                </a:solidFill>
                <a:latin typeface="Times New Roman"/>
                <a:cs typeface="Times New Roman"/>
              </a:rPr>
              <a:t>Τα ευρήματα δεν επιβεβαιώθηκαν ποτέ από κανέναν ανεξάρτητο ερευνητή.</a:t>
            </a:r>
          </a:p>
          <a:p>
            <a:pPr algn="just">
              <a:buClr>
                <a:srgbClr val="FF6600"/>
              </a:buClr>
              <a:buFont typeface="Wingdings" charset="2"/>
              <a:buChar char="Ø"/>
            </a:pPr>
            <a:endParaRPr lang="el-GR" sz="2400" dirty="0">
              <a:solidFill>
                <a:srgbClr val="000090"/>
              </a:solidFill>
              <a:latin typeface="Times New Roman"/>
              <a:cs typeface="Times New Roman"/>
            </a:endParaRPr>
          </a:p>
          <a:p>
            <a:pPr algn="just">
              <a:buClr>
                <a:srgbClr val="FF6600"/>
              </a:buClr>
              <a:buFont typeface="Wingdings" charset="2"/>
              <a:buChar char="Ø"/>
            </a:pPr>
            <a:r>
              <a:rPr lang="el-GR" sz="2400" dirty="0" smtClean="0">
                <a:solidFill>
                  <a:srgbClr val="000090"/>
                </a:solidFill>
                <a:latin typeface="Times New Roman"/>
                <a:cs typeface="Times New Roman"/>
              </a:rPr>
              <a:t>Το </a:t>
            </a:r>
            <a:r>
              <a:rPr lang="en-GB" sz="2400" dirty="0" smtClean="0">
                <a:solidFill>
                  <a:srgbClr val="000090"/>
                </a:solidFill>
                <a:latin typeface="Times New Roman"/>
                <a:cs typeface="Times New Roman"/>
              </a:rPr>
              <a:t>Lancet </a:t>
            </a:r>
            <a:r>
              <a:rPr lang="el-GR" sz="2400" dirty="0" smtClean="0">
                <a:solidFill>
                  <a:srgbClr val="000090"/>
                </a:solidFill>
                <a:latin typeface="Times New Roman"/>
                <a:cs typeface="Times New Roman"/>
              </a:rPr>
              <a:t>απέσυρε τη δημοσίευση αφού ενδελεχής έρευνα απέδειξε ότι τα δεδομένα που χρησιμοποίησε ήταν χαλκευμένα.</a:t>
            </a:r>
          </a:p>
          <a:p>
            <a:pPr algn="just">
              <a:buClr>
                <a:srgbClr val="FF6600"/>
              </a:buClr>
              <a:buFont typeface="Wingdings" charset="2"/>
              <a:buChar char="Ø"/>
            </a:pPr>
            <a:endParaRPr lang="el-GR" sz="2400" dirty="0">
              <a:solidFill>
                <a:srgbClr val="000090"/>
              </a:solidFill>
              <a:latin typeface="Times New Roman"/>
              <a:cs typeface="Times New Roman"/>
            </a:endParaRPr>
          </a:p>
          <a:p>
            <a:pPr algn="just">
              <a:buClr>
                <a:srgbClr val="FF6600"/>
              </a:buClr>
              <a:buFont typeface="Wingdings" charset="2"/>
              <a:buChar char="Ø"/>
            </a:pPr>
            <a:r>
              <a:rPr lang="el-GR" sz="2400" dirty="0" smtClean="0">
                <a:solidFill>
                  <a:srgbClr val="000090"/>
                </a:solidFill>
                <a:latin typeface="Times New Roman"/>
                <a:cs typeface="Times New Roman"/>
              </a:rPr>
              <a:t>Ο </a:t>
            </a:r>
            <a:r>
              <a:rPr lang="en-GB" sz="2400" dirty="0" smtClean="0">
                <a:solidFill>
                  <a:srgbClr val="000090"/>
                </a:solidFill>
                <a:latin typeface="Times New Roman"/>
                <a:cs typeface="Times New Roman"/>
              </a:rPr>
              <a:t>Wakefield </a:t>
            </a:r>
            <a:r>
              <a:rPr lang="el-GR" sz="2400" dirty="0" smtClean="0">
                <a:solidFill>
                  <a:srgbClr val="000090"/>
                </a:solidFill>
                <a:latin typeface="Times New Roman"/>
                <a:cs typeface="Times New Roman"/>
              </a:rPr>
              <a:t>έχασε την ιατρική του άδεια και κατέφυγε στις ΗΠΑ.</a:t>
            </a:r>
            <a:endParaRPr lang="el-GR" sz="2400" dirty="0">
              <a:solidFill>
                <a:srgbClr val="000090"/>
              </a:solidFill>
              <a:latin typeface="Times New Roman"/>
              <a:cs typeface="Times New Roman"/>
            </a:endParaRPr>
          </a:p>
          <a:p>
            <a:endParaRPr lang="el-GR" dirty="0" smtClean="0"/>
          </a:p>
          <a:p>
            <a:endParaRPr lang="el-GR" dirty="0"/>
          </a:p>
          <a:p>
            <a:endParaRPr lang="el-GR" dirty="0" smtClean="0"/>
          </a:p>
          <a:p>
            <a:pPr marL="0" indent="0" algn="just">
              <a:buNone/>
            </a:pPr>
            <a:endParaRPr lang="el-GR" dirty="0" smtClean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9580702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39295"/>
            <a:ext cx="8534400" cy="827505"/>
          </a:xfrm>
        </p:spPr>
        <p:txBody>
          <a:bodyPr>
            <a:normAutofit fontScale="90000"/>
          </a:bodyPr>
          <a:lstStyle/>
          <a:p>
            <a:pPr algn="ctr"/>
            <a:r>
              <a:rPr lang="en-GB" b="1" dirty="0" smtClean="0">
                <a:solidFill>
                  <a:srgbClr val="FF66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/>
                <a:cs typeface="Times New Roman"/>
              </a:rPr>
              <a:t>MMR </a:t>
            </a:r>
            <a:r>
              <a:rPr lang="el-GR" b="1" dirty="0" smtClean="0">
                <a:solidFill>
                  <a:srgbClr val="FF66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/>
                <a:cs typeface="Times New Roman"/>
              </a:rPr>
              <a:t>και Αυτισμός </a:t>
            </a:r>
            <a:r>
              <a:rPr lang="mr-IN" b="1" dirty="0" smtClean="0">
                <a:solidFill>
                  <a:srgbClr val="FF66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/>
                <a:cs typeface="Times New Roman"/>
              </a:rPr>
              <a:t>–</a:t>
            </a:r>
            <a:r>
              <a:rPr lang="el-GR" b="1" dirty="0" smtClean="0">
                <a:solidFill>
                  <a:srgbClr val="FF66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/>
                <a:cs typeface="Times New Roman"/>
              </a:rPr>
              <a:t> Τι δείχνουν έγκυρες μελέτες?</a:t>
            </a:r>
            <a:endParaRPr lang="el-GR" b="1" dirty="0">
              <a:solidFill>
                <a:srgbClr val="FF66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685800" y="1371600"/>
            <a:ext cx="8229600" cy="5486400"/>
          </a:xfrm>
        </p:spPr>
        <p:txBody>
          <a:bodyPr>
            <a:normAutofit fontScale="92500" lnSpcReduction="10000"/>
          </a:bodyPr>
          <a:lstStyle/>
          <a:p>
            <a:pPr marL="420300" indent="-457200" algn="just">
              <a:lnSpc>
                <a:spcPct val="120000"/>
              </a:lnSpc>
              <a:spcBef>
                <a:spcPts val="0"/>
              </a:spcBef>
              <a:buClr>
                <a:srgbClr val="009ED6"/>
              </a:buClr>
              <a:buFont typeface="Wingdings" charset="2"/>
              <a:buChar char="ü"/>
            </a:pPr>
            <a:r>
              <a:rPr lang="el-GR" sz="2800" dirty="0" smtClean="0">
                <a:solidFill>
                  <a:srgbClr val="000090"/>
                </a:solidFill>
                <a:latin typeface="Times New Roman" pitchFamily="18" charset="0"/>
                <a:cs typeface="Times New Roman" pitchFamily="18" charset="0"/>
              </a:rPr>
              <a:t>Η μεγαλύτερη μελέτη περιλάμβανε 537.303 παιδιά από τη Δανία και έδειξε ότι το ποσοστό αυτισμού δεν παρουσίαζε διαφορές μεταξύ εμβολιασμένων και μη παιδιών.</a:t>
            </a:r>
          </a:p>
          <a:p>
            <a:pPr marL="306000" algn="just">
              <a:lnSpc>
                <a:spcPct val="120000"/>
              </a:lnSpc>
              <a:spcBef>
                <a:spcPts val="0"/>
              </a:spcBef>
              <a:buNone/>
            </a:pPr>
            <a:endParaRPr lang="el-GR" sz="2800" dirty="0">
              <a:solidFill>
                <a:srgbClr val="000090"/>
              </a:solidFill>
              <a:latin typeface="Times New Roman" pitchFamily="18" charset="0"/>
              <a:cs typeface="Times New Roman" pitchFamily="18" charset="0"/>
            </a:endParaRPr>
          </a:p>
          <a:p>
            <a:pPr marL="420300" indent="-457200" algn="just">
              <a:lnSpc>
                <a:spcPct val="120000"/>
              </a:lnSpc>
              <a:spcBef>
                <a:spcPts val="0"/>
              </a:spcBef>
              <a:buClr>
                <a:srgbClr val="009ED6"/>
              </a:buClr>
              <a:buFont typeface="Wingdings" charset="2"/>
              <a:buChar char="ü"/>
            </a:pPr>
            <a:r>
              <a:rPr lang="el-GR" sz="2800" dirty="0" smtClean="0">
                <a:solidFill>
                  <a:srgbClr val="000090"/>
                </a:solidFill>
                <a:latin typeface="Times New Roman" pitchFamily="18" charset="0"/>
                <a:cs typeface="Times New Roman" pitchFamily="18" charset="0"/>
              </a:rPr>
              <a:t>Τα </a:t>
            </a:r>
            <a:r>
              <a:rPr lang="el-GR" sz="2800" dirty="0">
                <a:solidFill>
                  <a:srgbClr val="000090"/>
                </a:solidFill>
                <a:latin typeface="Times New Roman" pitchFamily="18" charset="0"/>
                <a:cs typeface="Times New Roman" pitchFamily="18" charset="0"/>
              </a:rPr>
              <a:t>ίδια </a:t>
            </a:r>
            <a:r>
              <a:rPr lang="el-GR" sz="2800" dirty="0" smtClean="0">
                <a:solidFill>
                  <a:srgbClr val="000090"/>
                </a:solidFill>
                <a:latin typeface="Times New Roman" pitchFamily="18" charset="0"/>
                <a:cs typeface="Times New Roman" pitchFamily="18" charset="0"/>
              </a:rPr>
              <a:t>αποτελέσματα προέκυψαν από 9 διαφορετικές μελέτες παγκοσμίως. Σύνολο παιδιών υπό μελέτη</a:t>
            </a:r>
            <a:r>
              <a:rPr lang="en-GB" sz="2800" dirty="0" smtClean="0">
                <a:solidFill>
                  <a:srgbClr val="000090"/>
                </a:solidFill>
                <a:latin typeface="Times New Roman" pitchFamily="18" charset="0"/>
                <a:cs typeface="Times New Roman" pitchFamily="18" charset="0"/>
              </a:rPr>
              <a:t>: 1.5 </a:t>
            </a:r>
            <a:r>
              <a:rPr lang="el-GR" sz="2800" dirty="0" smtClean="0">
                <a:solidFill>
                  <a:srgbClr val="000090"/>
                </a:solidFill>
                <a:latin typeface="Times New Roman" pitchFamily="18" charset="0"/>
                <a:cs typeface="Times New Roman" pitchFamily="18" charset="0"/>
              </a:rPr>
              <a:t>εκατομμύριο.</a:t>
            </a:r>
          </a:p>
          <a:p>
            <a:pPr marL="306000" algn="just">
              <a:spcBef>
                <a:spcPts val="0"/>
              </a:spcBef>
              <a:buNone/>
            </a:pPr>
            <a:endParaRPr lang="el-GR" sz="2800" dirty="0">
              <a:solidFill>
                <a:srgbClr val="00009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06000" algn="ctr">
              <a:spcBef>
                <a:spcPts val="0"/>
              </a:spcBef>
              <a:buNone/>
            </a:pPr>
            <a:r>
              <a:rPr lang="el-GR" sz="35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Τα εμβόλια δεν προκαλούν αυτισμό!!!</a:t>
            </a:r>
          </a:p>
          <a:p>
            <a:pPr marL="306000" algn="just">
              <a:lnSpc>
                <a:spcPct val="80000"/>
              </a:lnSpc>
              <a:spcBef>
                <a:spcPts val="0"/>
              </a:spcBef>
              <a:buNone/>
            </a:pPr>
            <a:endParaRPr lang="el-GR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477450" indent="-514350" algn="just">
              <a:spcBef>
                <a:spcPts val="0"/>
              </a:spcBef>
              <a:buAutoNum type="arabicPeriod"/>
            </a:pPr>
            <a:r>
              <a:rPr lang="en-GB" sz="1600" i="1" dirty="0" smtClean="0">
                <a:solidFill>
                  <a:srgbClr val="FF6600"/>
                </a:solidFill>
                <a:latin typeface="Times New Roman" pitchFamily="18" charset="0"/>
                <a:cs typeface="Times New Roman" pitchFamily="18" charset="0"/>
              </a:rPr>
              <a:t>Madsen KM et al. A population-based study of measles, mumps and rubella vaccination and autism. New England Journal of Medicine 2002;347:1477-1482.</a:t>
            </a:r>
          </a:p>
          <a:p>
            <a:pPr marL="477450" indent="-514350" algn="just">
              <a:spcBef>
                <a:spcPts val="0"/>
              </a:spcBef>
              <a:buAutoNum type="arabicPeriod"/>
            </a:pPr>
            <a:r>
              <a:rPr lang="en-GB" sz="1600" i="1" dirty="0" smtClean="0">
                <a:solidFill>
                  <a:srgbClr val="FF6600"/>
                </a:solidFill>
                <a:latin typeface="Times New Roman" pitchFamily="18" charset="0"/>
                <a:cs typeface="Times New Roman" pitchFamily="18" charset="0"/>
              </a:rPr>
              <a:t>Taylor LE et al. Vaccines are not associated with autism: an evidence-based meta-analysis of case-control and cohort studies. Vaccine 2014;32:3623-3629.</a:t>
            </a:r>
            <a:endParaRPr lang="el-GR" sz="1600" i="1" dirty="0" smtClean="0">
              <a:solidFill>
                <a:srgbClr val="FF66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7403082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52400"/>
            <a:ext cx="8534400" cy="827505"/>
          </a:xfrm>
        </p:spPr>
        <p:txBody>
          <a:bodyPr>
            <a:normAutofit/>
          </a:bodyPr>
          <a:lstStyle/>
          <a:p>
            <a:pPr algn="ctr"/>
            <a:r>
              <a:rPr lang="en-GB" b="1" dirty="0" smtClean="0">
                <a:solidFill>
                  <a:srgbClr val="FF66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/>
                <a:cs typeface="Times New Roman"/>
              </a:rPr>
              <a:t>MMR </a:t>
            </a:r>
            <a:r>
              <a:rPr lang="el-GR" b="1" dirty="0" smtClean="0">
                <a:solidFill>
                  <a:srgbClr val="FF66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/>
                <a:cs typeface="Times New Roman"/>
              </a:rPr>
              <a:t>και Αυτισμός</a:t>
            </a:r>
            <a:endParaRPr lang="el-GR" b="1" dirty="0">
              <a:solidFill>
                <a:srgbClr val="FF66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219200"/>
            <a:ext cx="8229600" cy="5638800"/>
          </a:xfrm>
        </p:spPr>
        <p:txBody>
          <a:bodyPr>
            <a:normAutofit/>
          </a:bodyPr>
          <a:lstStyle/>
          <a:p>
            <a:pPr algn="just">
              <a:buClr>
                <a:srgbClr val="FF6600"/>
              </a:buClr>
              <a:buFont typeface="Wingdings" charset="2"/>
              <a:buChar char="Ø"/>
            </a:pPr>
            <a:r>
              <a:rPr lang="el-GR" sz="2800" dirty="0" smtClean="0">
                <a:solidFill>
                  <a:srgbClr val="000090"/>
                </a:solidFill>
                <a:latin typeface="Times New Roman"/>
                <a:cs typeface="Times New Roman"/>
              </a:rPr>
              <a:t>Το </a:t>
            </a:r>
            <a:r>
              <a:rPr lang="el-GR" sz="2800" dirty="0">
                <a:solidFill>
                  <a:srgbClr val="000090"/>
                </a:solidFill>
                <a:latin typeface="Times New Roman"/>
                <a:cs typeface="Times New Roman"/>
              </a:rPr>
              <a:t>εμβόλιο χορηγείται στην </a:t>
            </a:r>
            <a:r>
              <a:rPr lang="el-GR" sz="2800" b="1" dirty="0">
                <a:solidFill>
                  <a:srgbClr val="000090"/>
                </a:solidFill>
                <a:latin typeface="Times New Roman"/>
                <a:cs typeface="Times New Roman"/>
              </a:rPr>
              <a:t>ηλικία</a:t>
            </a:r>
            <a:r>
              <a:rPr lang="el-GR" sz="2800" dirty="0">
                <a:solidFill>
                  <a:srgbClr val="000090"/>
                </a:solidFill>
                <a:latin typeface="Times New Roman"/>
                <a:cs typeface="Times New Roman"/>
              </a:rPr>
              <a:t> των παιδιών κατά την οποία τα πρώτα συμπτώματα του αυτισμού αρχίζουν να εμφανίζονται</a:t>
            </a:r>
            <a:r>
              <a:rPr lang="el-GR" sz="2800" dirty="0" smtClean="0">
                <a:solidFill>
                  <a:srgbClr val="000090"/>
                </a:solidFill>
                <a:latin typeface="Times New Roman"/>
                <a:cs typeface="Times New Roman"/>
              </a:rPr>
              <a:t>.</a:t>
            </a:r>
          </a:p>
          <a:p>
            <a:pPr algn="just">
              <a:buClr>
                <a:srgbClr val="FF6600"/>
              </a:buClr>
              <a:buFont typeface="Wingdings" charset="2"/>
              <a:buChar char="Ø"/>
            </a:pPr>
            <a:endParaRPr lang="el-GR" sz="2800" dirty="0">
              <a:solidFill>
                <a:srgbClr val="000090"/>
              </a:solidFill>
              <a:latin typeface="Times New Roman"/>
              <a:cs typeface="Times New Roman"/>
            </a:endParaRPr>
          </a:p>
          <a:p>
            <a:pPr algn="just">
              <a:buClr>
                <a:srgbClr val="FF6600"/>
              </a:buClr>
              <a:buFont typeface="Wingdings" charset="2"/>
              <a:buChar char="Ø"/>
            </a:pPr>
            <a:r>
              <a:rPr lang="el-GR" sz="2800" dirty="0">
                <a:solidFill>
                  <a:srgbClr val="000090"/>
                </a:solidFill>
                <a:latin typeface="Times New Roman"/>
                <a:cs typeface="Times New Roman"/>
              </a:rPr>
              <a:t>Από το 1980 έχει αλλάξει πολλές φορές ο </a:t>
            </a:r>
            <a:r>
              <a:rPr lang="el-GR" sz="2800" b="1" dirty="0">
                <a:solidFill>
                  <a:srgbClr val="000090"/>
                </a:solidFill>
                <a:latin typeface="Times New Roman"/>
                <a:cs typeface="Times New Roman"/>
              </a:rPr>
              <a:t>ορισμός</a:t>
            </a:r>
            <a:r>
              <a:rPr lang="el-GR" sz="2800" dirty="0">
                <a:solidFill>
                  <a:srgbClr val="000090"/>
                </a:solidFill>
                <a:latin typeface="Times New Roman"/>
                <a:cs typeface="Times New Roman"/>
              </a:rPr>
              <a:t> του αυτιστικού συνδρόμου, όπου περιελήφθησαν ακόμη και  πολύ ήπιες μαθησιακές διαταραχές (ήπιο ΔΕΠΥ) και κατά συνέπεια αυξήθηκε πολύ η επίπτωση της διευρυσμένης συνδρομής. </a:t>
            </a:r>
            <a:endParaRPr lang="el-GR" sz="2800" dirty="0" smtClean="0">
              <a:solidFill>
                <a:srgbClr val="00009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4932927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52400"/>
            <a:ext cx="8534400" cy="827505"/>
          </a:xfrm>
        </p:spPr>
        <p:txBody>
          <a:bodyPr>
            <a:normAutofit/>
          </a:bodyPr>
          <a:lstStyle/>
          <a:p>
            <a:pPr algn="ctr"/>
            <a:r>
              <a:rPr lang="en-GB" b="1" dirty="0" smtClean="0">
                <a:solidFill>
                  <a:srgbClr val="FF66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/>
                <a:cs typeface="Times New Roman"/>
              </a:rPr>
              <a:t>MMR </a:t>
            </a:r>
            <a:r>
              <a:rPr lang="el-GR" b="1" dirty="0" smtClean="0">
                <a:solidFill>
                  <a:srgbClr val="FF66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/>
                <a:cs typeface="Times New Roman"/>
              </a:rPr>
              <a:t>και Αυτισμός</a:t>
            </a:r>
            <a:endParaRPr lang="el-GR" b="1" dirty="0">
              <a:solidFill>
                <a:srgbClr val="FF66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/>
              <a:cs typeface="Times New Roman"/>
            </a:endParaRPr>
          </a:p>
        </p:txBody>
      </p:sp>
      <p:pic>
        <p:nvPicPr>
          <p:cNvPr id="5" name="Content Placeholder 4" descr="Ιλαρά.pdf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7840" b="-27840"/>
          <a:stretch>
            <a:fillRect/>
          </a:stretch>
        </p:blipFill>
        <p:spPr>
          <a:xfrm>
            <a:off x="762000" y="304800"/>
            <a:ext cx="8229600" cy="5791200"/>
          </a:xfrm>
        </p:spPr>
      </p:pic>
      <p:sp>
        <p:nvSpPr>
          <p:cNvPr id="6" name="Rectangle 5"/>
          <p:cNvSpPr/>
          <p:nvPr/>
        </p:nvSpPr>
        <p:spPr>
          <a:xfrm>
            <a:off x="914400" y="5334001"/>
            <a:ext cx="79248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l-GR" b="1" dirty="0">
                <a:solidFill>
                  <a:srgbClr val="000090"/>
                </a:solidFill>
                <a:latin typeface="Times New Roman"/>
                <a:cs typeface="Times New Roman"/>
              </a:rPr>
              <a:t>Δουβλίνο 2000</a:t>
            </a:r>
            <a:r>
              <a:rPr lang="el-GR" dirty="0">
                <a:solidFill>
                  <a:srgbClr val="000090"/>
                </a:solidFill>
                <a:latin typeface="Times New Roman"/>
                <a:cs typeface="Times New Roman"/>
              </a:rPr>
              <a:t>: &gt;100 νοσηλείες (13 σε ΜΕΘ), </a:t>
            </a:r>
            <a:r>
              <a:rPr lang="el-GR" b="1" dirty="0">
                <a:solidFill>
                  <a:srgbClr val="000090"/>
                </a:solidFill>
                <a:latin typeface="Times New Roman"/>
                <a:cs typeface="Times New Roman"/>
              </a:rPr>
              <a:t>3 θάνατοι Ολλανδία 2000: 68 νοσηλείες, 3 </a:t>
            </a:r>
            <a:r>
              <a:rPr lang="el-GR" b="1" dirty="0" smtClean="0">
                <a:solidFill>
                  <a:srgbClr val="000090"/>
                </a:solidFill>
                <a:latin typeface="Times New Roman"/>
                <a:cs typeface="Times New Roman"/>
              </a:rPr>
              <a:t>θάνατοι.</a:t>
            </a:r>
            <a:endParaRPr lang="en-US" dirty="0">
              <a:solidFill>
                <a:srgbClr val="000090"/>
              </a:solidFill>
              <a:latin typeface="Times New Roman"/>
              <a:cs typeface="Times New Roman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838200" y="6123801"/>
            <a:ext cx="552145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b="1" i="1" dirty="0" err="1">
                <a:solidFill>
                  <a:srgbClr val="FF6600"/>
                </a:solidFill>
                <a:latin typeface="Times New Roman"/>
                <a:cs typeface="Times New Roman"/>
              </a:rPr>
              <a:t>McBrien</a:t>
            </a:r>
            <a:r>
              <a:rPr lang="en-US" sz="1400" b="1" i="1" dirty="0">
                <a:solidFill>
                  <a:srgbClr val="FF6600"/>
                </a:solidFill>
                <a:latin typeface="Times New Roman"/>
                <a:cs typeface="Times New Roman"/>
              </a:rPr>
              <a:t> J, et al </a:t>
            </a:r>
            <a:r>
              <a:rPr lang="en-US" sz="1400" b="1" i="1" dirty="0" err="1">
                <a:solidFill>
                  <a:srgbClr val="FF6600"/>
                </a:solidFill>
                <a:latin typeface="Times New Roman"/>
                <a:cs typeface="Times New Roman"/>
              </a:rPr>
              <a:t>Pediatr</a:t>
            </a:r>
            <a:r>
              <a:rPr lang="en-US" sz="1400" b="1" i="1" dirty="0">
                <a:solidFill>
                  <a:srgbClr val="FF6600"/>
                </a:solidFill>
                <a:latin typeface="Times New Roman"/>
                <a:cs typeface="Times New Roman"/>
              </a:rPr>
              <a:t> Infect Dis 2003 MMWR 2000 49 (14): 299–303</a:t>
            </a:r>
            <a:endParaRPr lang="en-US" sz="1400" dirty="0">
              <a:solidFill>
                <a:srgbClr val="FF6600"/>
              </a:solidFill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210888707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09600" y="0"/>
            <a:ext cx="8534400" cy="990600"/>
          </a:xfrm>
        </p:spPr>
        <p:txBody>
          <a:bodyPr>
            <a:no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l-GR" sz="3600" b="1" dirty="0" smtClean="0">
                <a:solidFill>
                  <a:srgbClr val="FF66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/>
                <a:ea typeface="+mn-ea"/>
                <a:cs typeface="Times New Roman"/>
              </a:rPr>
              <a:t> </a:t>
            </a:r>
            <a:r>
              <a:rPr lang="el-GR" sz="4000" b="1" dirty="0" smtClean="0">
                <a:solidFill>
                  <a:srgbClr val="FF66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/>
                <a:ea typeface="+mn-ea"/>
                <a:cs typeface="Times New Roman"/>
              </a:rPr>
              <a:t>Σύγκριση δεδομένων</a:t>
            </a:r>
            <a:endParaRPr lang="en-US" sz="4000" b="1" dirty="0">
              <a:solidFill>
                <a:srgbClr val="FF66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/>
              <a:ea typeface="+mn-ea"/>
              <a:cs typeface="Times New Roman"/>
            </a:endParaRPr>
          </a:p>
        </p:txBody>
      </p:sp>
      <p:sp>
        <p:nvSpPr>
          <p:cNvPr id="6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685800" y="914400"/>
            <a:ext cx="3962400" cy="5943600"/>
          </a:xfrm>
        </p:spPr>
        <p:txBody>
          <a:bodyPr>
            <a:normAutofit fontScale="25000" lnSpcReduction="20000"/>
          </a:bodyPr>
          <a:lstStyle/>
          <a:p>
            <a:pPr marL="0" indent="0" algn="just">
              <a:lnSpc>
                <a:spcPct val="120000"/>
              </a:lnSpc>
              <a:buNone/>
            </a:pPr>
            <a:r>
              <a:rPr lang="el-GR" sz="8000" b="1" dirty="0" smtClean="0">
                <a:solidFill>
                  <a:srgbClr val="0000FF"/>
                </a:solidFill>
                <a:latin typeface="Times New Roman"/>
                <a:cs typeface="Times New Roman"/>
              </a:rPr>
              <a:t>Για </a:t>
            </a:r>
            <a:r>
              <a:rPr lang="el-GR" sz="8000" b="1" dirty="0">
                <a:solidFill>
                  <a:srgbClr val="0000FF"/>
                </a:solidFill>
                <a:latin typeface="Times New Roman"/>
                <a:cs typeface="Times New Roman"/>
              </a:rPr>
              <a:t>κάθε ένα εκατομμύριο παιδιών </a:t>
            </a:r>
            <a:r>
              <a:rPr lang="el-GR" sz="8000" b="1" dirty="0" smtClean="0">
                <a:solidFill>
                  <a:srgbClr val="0000FF"/>
                </a:solidFill>
                <a:latin typeface="Times New Roman"/>
                <a:cs typeface="Times New Roman"/>
              </a:rPr>
              <a:t> που </a:t>
            </a:r>
            <a:r>
              <a:rPr lang="el-GR" sz="8000" b="1" dirty="0">
                <a:solidFill>
                  <a:srgbClr val="0000FF"/>
                </a:solidFill>
                <a:latin typeface="Times New Roman"/>
                <a:cs typeface="Times New Roman"/>
              </a:rPr>
              <a:t>θα εμβολιαστούν με το MMR</a:t>
            </a:r>
            <a:r>
              <a:rPr lang="el-GR" sz="8000" b="1" dirty="0" smtClean="0">
                <a:solidFill>
                  <a:srgbClr val="0000FF"/>
                </a:solidFill>
                <a:latin typeface="Times New Roman"/>
                <a:cs typeface="Times New Roman"/>
              </a:rPr>
              <a:t>:</a:t>
            </a:r>
            <a:endParaRPr lang="el-GR" sz="8000" b="1" dirty="0">
              <a:solidFill>
                <a:srgbClr val="0000FF"/>
              </a:solidFill>
              <a:latin typeface="Times New Roman"/>
              <a:cs typeface="Times New Roman"/>
            </a:endParaRPr>
          </a:p>
          <a:p>
            <a:pPr algn="just">
              <a:lnSpc>
                <a:spcPct val="110000"/>
              </a:lnSpc>
            </a:pPr>
            <a:r>
              <a:rPr lang="el-GR" sz="8000" b="1" dirty="0">
                <a:solidFill>
                  <a:srgbClr val="009ED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/>
                <a:cs typeface="Times New Roman"/>
              </a:rPr>
              <a:t>1.000 </a:t>
            </a:r>
            <a:r>
              <a:rPr lang="el-GR" sz="8000" dirty="0">
                <a:solidFill>
                  <a:srgbClr val="000090"/>
                </a:solidFill>
                <a:latin typeface="Times New Roman"/>
                <a:cs typeface="Times New Roman"/>
              </a:rPr>
              <a:t>θα εμφανίσουν  </a:t>
            </a:r>
            <a:r>
              <a:rPr lang="el-GR" sz="8000" b="1" dirty="0">
                <a:solidFill>
                  <a:srgbClr val="009ED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/>
                <a:cs typeface="Times New Roman"/>
              </a:rPr>
              <a:t>πυρετικούς σπασμούς</a:t>
            </a:r>
            <a:r>
              <a:rPr lang="en-GB" sz="8000" b="1" dirty="0">
                <a:solidFill>
                  <a:srgbClr val="009ED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/>
                <a:cs typeface="Times New Roman"/>
              </a:rPr>
              <a:t>.</a:t>
            </a:r>
            <a:endParaRPr lang="el-GR" sz="8000" b="1" dirty="0">
              <a:solidFill>
                <a:srgbClr val="009ED6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/>
              <a:cs typeface="Times New Roman"/>
            </a:endParaRPr>
          </a:p>
          <a:p>
            <a:pPr algn="just">
              <a:lnSpc>
                <a:spcPct val="110000"/>
              </a:lnSpc>
            </a:pPr>
            <a:r>
              <a:rPr lang="el-GR" sz="8000" b="1" dirty="0">
                <a:solidFill>
                  <a:srgbClr val="FF66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/>
                <a:cs typeface="Times New Roman"/>
              </a:rPr>
              <a:t>30 </a:t>
            </a:r>
            <a:r>
              <a:rPr lang="el-GR" sz="8000" dirty="0">
                <a:solidFill>
                  <a:srgbClr val="000090"/>
                </a:solidFill>
                <a:latin typeface="Times New Roman"/>
                <a:cs typeface="Times New Roman"/>
              </a:rPr>
              <a:t>θα εμφανίσουν </a:t>
            </a:r>
            <a:r>
              <a:rPr lang="el-GR" sz="8000" b="1" dirty="0" smtClean="0">
                <a:solidFill>
                  <a:srgbClr val="FF66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/>
                <a:cs typeface="Times New Roman"/>
              </a:rPr>
              <a:t>θρομβοπενία</a:t>
            </a:r>
            <a:r>
              <a:rPr lang="en-GB" sz="8000" b="1" dirty="0">
                <a:solidFill>
                  <a:srgbClr val="FF66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/>
                <a:cs typeface="Times New Roman"/>
              </a:rPr>
              <a:t>.</a:t>
            </a:r>
            <a:endParaRPr lang="el-GR" sz="8000" b="1" dirty="0">
              <a:solidFill>
                <a:srgbClr val="FF66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/>
              <a:cs typeface="Times New Roman"/>
            </a:endParaRPr>
          </a:p>
          <a:p>
            <a:pPr algn="just">
              <a:lnSpc>
                <a:spcPct val="110000"/>
              </a:lnSpc>
            </a:pPr>
            <a:r>
              <a:rPr lang="el-GR" sz="8000" dirty="0">
                <a:solidFill>
                  <a:srgbClr val="000090"/>
                </a:solidFill>
                <a:latin typeface="Times New Roman"/>
                <a:cs typeface="Times New Roman"/>
              </a:rPr>
              <a:t>10 θα εμφανίσουν σοβαρή αναφυλακτική </a:t>
            </a:r>
            <a:r>
              <a:rPr lang="el-GR" sz="8000" dirty="0" smtClean="0">
                <a:solidFill>
                  <a:srgbClr val="000090"/>
                </a:solidFill>
                <a:latin typeface="Times New Roman"/>
                <a:cs typeface="Times New Roman"/>
              </a:rPr>
              <a:t>αντίδραση</a:t>
            </a:r>
            <a:r>
              <a:rPr lang="en-GB" sz="8000" dirty="0" smtClean="0">
                <a:solidFill>
                  <a:srgbClr val="000090"/>
                </a:solidFill>
                <a:latin typeface="Times New Roman"/>
                <a:cs typeface="Times New Roman"/>
              </a:rPr>
              <a:t>.</a:t>
            </a:r>
            <a:endParaRPr lang="el-GR" sz="8000" dirty="0">
              <a:solidFill>
                <a:srgbClr val="000090"/>
              </a:solidFill>
              <a:latin typeface="Times New Roman"/>
              <a:cs typeface="Times New Roman"/>
            </a:endParaRPr>
          </a:p>
          <a:p>
            <a:pPr algn="just">
              <a:lnSpc>
                <a:spcPct val="110000"/>
              </a:lnSpc>
            </a:pPr>
            <a:r>
              <a:rPr lang="el-GR" sz="8000" b="1" dirty="0">
                <a:solidFill>
                  <a:srgbClr val="66FF1B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/>
                <a:cs typeface="Times New Roman"/>
              </a:rPr>
              <a:t>1</a:t>
            </a:r>
            <a:r>
              <a:rPr lang="el-GR" sz="8000" dirty="0">
                <a:solidFill>
                  <a:srgbClr val="000090"/>
                </a:solidFill>
                <a:latin typeface="Times New Roman"/>
                <a:cs typeface="Times New Roman"/>
              </a:rPr>
              <a:t> θα εμφανίσει </a:t>
            </a:r>
            <a:r>
              <a:rPr lang="el-GR" sz="8000" b="1" dirty="0">
                <a:solidFill>
                  <a:srgbClr val="66FF1B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/>
                <a:cs typeface="Times New Roman"/>
              </a:rPr>
              <a:t>εγκεφαλίτιδα </a:t>
            </a:r>
            <a:r>
              <a:rPr lang="en-GB" sz="8000" b="1" dirty="0">
                <a:solidFill>
                  <a:srgbClr val="66FF1B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/>
                <a:cs typeface="Times New Roman"/>
              </a:rPr>
              <a:t>(ADEM).</a:t>
            </a:r>
            <a:endParaRPr lang="el-GR" sz="8000" b="1" dirty="0">
              <a:solidFill>
                <a:srgbClr val="66FF1B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/>
              <a:cs typeface="Times New Roman"/>
              <a:hlinkClick r:id="rId4"/>
            </a:endParaRPr>
          </a:p>
          <a:p>
            <a:pPr marL="0" indent="0" algn="just">
              <a:lnSpc>
                <a:spcPct val="110000"/>
              </a:lnSpc>
              <a:buNone/>
            </a:pPr>
            <a:r>
              <a:rPr lang="el-GR" sz="8000" b="1" dirty="0">
                <a:solidFill>
                  <a:srgbClr val="66FF1B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/>
                <a:cs typeface="Times New Roman"/>
              </a:rPr>
              <a:t>   </a:t>
            </a:r>
          </a:p>
          <a:p>
            <a:endParaRPr lang="el-GR" dirty="0">
              <a:solidFill>
                <a:schemeClr val="bg1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4400" y="914400"/>
            <a:ext cx="4191000" cy="5867400"/>
          </a:xfrm>
        </p:spPr>
        <p:txBody>
          <a:bodyPr>
            <a:normAutofit fontScale="25000" lnSpcReduction="20000"/>
          </a:bodyPr>
          <a:lstStyle/>
          <a:p>
            <a:pPr marL="0" indent="0" algn="just">
              <a:lnSpc>
                <a:spcPct val="120000"/>
              </a:lnSpc>
              <a:buNone/>
            </a:pPr>
            <a:r>
              <a:rPr lang="el-GR" sz="8000" b="1" dirty="0" smtClean="0">
                <a:solidFill>
                  <a:srgbClr val="0000FF"/>
                </a:solidFill>
                <a:latin typeface="Times New Roman"/>
                <a:cs typeface="Times New Roman"/>
              </a:rPr>
              <a:t>Αντίστοιχα</a:t>
            </a:r>
            <a:r>
              <a:rPr lang="el-GR" sz="8000" b="1" dirty="0">
                <a:solidFill>
                  <a:srgbClr val="0000FF"/>
                </a:solidFill>
                <a:latin typeface="Times New Roman"/>
                <a:cs typeface="Times New Roman"/>
              </a:rPr>
              <a:t>, αν ένα εκατομμύριο </a:t>
            </a:r>
            <a:r>
              <a:rPr lang="el-GR" sz="8000" b="1" dirty="0" smtClean="0">
                <a:solidFill>
                  <a:srgbClr val="0000FF"/>
                </a:solidFill>
                <a:latin typeface="Times New Roman"/>
                <a:cs typeface="Times New Roman"/>
              </a:rPr>
              <a:t>άνθρωποι</a:t>
            </a:r>
            <a:r>
              <a:rPr lang="el-GR" sz="8000" b="1" dirty="0">
                <a:solidFill>
                  <a:srgbClr val="0000FF"/>
                </a:solidFill>
                <a:latin typeface="Times New Roman"/>
                <a:cs typeface="Times New Roman"/>
              </a:rPr>
              <a:t> αρρωστήσουν με ιλαρά στην Ευρώπη:</a:t>
            </a:r>
          </a:p>
          <a:p>
            <a:pPr algn="just">
              <a:lnSpc>
                <a:spcPct val="110000"/>
              </a:lnSpc>
            </a:pPr>
            <a:r>
              <a:rPr lang="el-GR" sz="7200" dirty="0">
                <a:solidFill>
                  <a:srgbClr val="000090"/>
                </a:solidFill>
                <a:latin typeface="Times New Roman"/>
                <a:cs typeface="Times New Roman"/>
              </a:rPr>
              <a:t>200 θα </a:t>
            </a:r>
            <a:r>
              <a:rPr lang="el-GR" sz="8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/>
                <a:cs typeface="Times New Roman"/>
              </a:rPr>
              <a:t>πεθάνουν.</a:t>
            </a:r>
          </a:p>
          <a:p>
            <a:pPr algn="just">
              <a:lnSpc>
                <a:spcPct val="110000"/>
              </a:lnSpc>
            </a:pPr>
            <a:r>
              <a:rPr lang="el-GR" sz="8000" b="1" dirty="0">
                <a:solidFill>
                  <a:srgbClr val="009ED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/>
                <a:cs typeface="Times New Roman"/>
              </a:rPr>
              <a:t>5.000</a:t>
            </a:r>
            <a:r>
              <a:rPr lang="el-GR" sz="7200" dirty="0">
                <a:solidFill>
                  <a:srgbClr val="000090"/>
                </a:solidFill>
                <a:latin typeface="Times New Roman"/>
                <a:cs typeface="Times New Roman"/>
              </a:rPr>
              <a:t> </a:t>
            </a:r>
            <a:r>
              <a:rPr lang="el-GR" sz="7200" dirty="0" smtClean="0">
                <a:solidFill>
                  <a:srgbClr val="000090"/>
                </a:solidFill>
                <a:latin typeface="Times New Roman"/>
                <a:cs typeface="Times New Roman"/>
              </a:rPr>
              <a:t>θα </a:t>
            </a:r>
            <a:r>
              <a:rPr lang="el-GR" sz="7200" dirty="0">
                <a:solidFill>
                  <a:srgbClr val="000090"/>
                </a:solidFill>
                <a:latin typeface="Times New Roman"/>
                <a:cs typeface="Times New Roman"/>
              </a:rPr>
              <a:t>εμφανίσουν </a:t>
            </a:r>
            <a:r>
              <a:rPr lang="el-GR" sz="8000" b="1" dirty="0">
                <a:solidFill>
                  <a:srgbClr val="009ED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/>
                <a:cs typeface="Times New Roman"/>
              </a:rPr>
              <a:t>πυρετικούς σπασμούς.</a:t>
            </a:r>
          </a:p>
          <a:p>
            <a:pPr algn="just">
              <a:lnSpc>
                <a:spcPct val="110000"/>
              </a:lnSpc>
            </a:pPr>
            <a:r>
              <a:rPr lang="el-GR" sz="7200" dirty="0" smtClean="0">
                <a:solidFill>
                  <a:srgbClr val="000090"/>
                </a:solidFill>
                <a:latin typeface="Times New Roman"/>
                <a:cs typeface="Times New Roman"/>
              </a:rPr>
              <a:t>100.000 </a:t>
            </a:r>
            <a:r>
              <a:rPr lang="el-GR" sz="7200" dirty="0">
                <a:solidFill>
                  <a:srgbClr val="000090"/>
                </a:solidFill>
                <a:latin typeface="Times New Roman"/>
                <a:cs typeface="Times New Roman"/>
              </a:rPr>
              <a:t>θα χρειαστούν </a:t>
            </a:r>
            <a:r>
              <a:rPr lang="el-GR" sz="7200" b="1" dirty="0">
                <a:solidFill>
                  <a:srgbClr val="000090"/>
                </a:solidFill>
                <a:latin typeface="Times New Roman"/>
                <a:cs typeface="Times New Roman"/>
              </a:rPr>
              <a:t>νοσηλεία</a:t>
            </a:r>
            <a:r>
              <a:rPr lang="el-GR" sz="7200" dirty="0">
                <a:solidFill>
                  <a:srgbClr val="000090"/>
                </a:solidFill>
                <a:latin typeface="Times New Roman"/>
                <a:cs typeface="Times New Roman"/>
              </a:rPr>
              <a:t> στο νοσοκομείο.</a:t>
            </a:r>
          </a:p>
          <a:p>
            <a:pPr algn="just">
              <a:lnSpc>
                <a:spcPct val="110000"/>
              </a:lnSpc>
            </a:pPr>
            <a:r>
              <a:rPr lang="el-GR" sz="7200" dirty="0">
                <a:solidFill>
                  <a:srgbClr val="000090"/>
                </a:solidFill>
                <a:latin typeface="Times New Roman"/>
                <a:cs typeface="Times New Roman"/>
              </a:rPr>
              <a:t>90.000 θα εμφανίσουν </a:t>
            </a:r>
            <a:r>
              <a:rPr lang="el-GR" sz="7200" b="1" dirty="0">
                <a:solidFill>
                  <a:srgbClr val="000090"/>
                </a:solidFill>
                <a:latin typeface="Times New Roman"/>
                <a:cs typeface="Times New Roman"/>
              </a:rPr>
              <a:t>μέση ωτίτιδα</a:t>
            </a:r>
            <a:r>
              <a:rPr lang="el-GR" sz="7200" dirty="0">
                <a:solidFill>
                  <a:srgbClr val="000090"/>
                </a:solidFill>
                <a:latin typeface="Times New Roman"/>
                <a:cs typeface="Times New Roman"/>
              </a:rPr>
              <a:t>.</a:t>
            </a:r>
          </a:p>
          <a:p>
            <a:pPr algn="just">
              <a:lnSpc>
                <a:spcPct val="110000"/>
              </a:lnSpc>
            </a:pPr>
            <a:r>
              <a:rPr lang="el-GR" sz="7200" dirty="0">
                <a:solidFill>
                  <a:srgbClr val="000090"/>
                </a:solidFill>
                <a:latin typeface="Times New Roman"/>
                <a:cs typeface="Times New Roman"/>
              </a:rPr>
              <a:t>80.000 θα εμφανίσουν </a:t>
            </a:r>
            <a:r>
              <a:rPr lang="el-GR" sz="7200" b="1" dirty="0" smtClean="0">
                <a:solidFill>
                  <a:srgbClr val="000090"/>
                </a:solidFill>
                <a:latin typeface="Times New Roman"/>
                <a:cs typeface="Times New Roman"/>
              </a:rPr>
              <a:t>γαστρεντε-ρίτιδα</a:t>
            </a:r>
            <a:r>
              <a:rPr lang="el-GR" sz="7200" b="1" dirty="0">
                <a:solidFill>
                  <a:srgbClr val="000090"/>
                </a:solidFill>
                <a:latin typeface="Times New Roman"/>
                <a:cs typeface="Times New Roman"/>
              </a:rPr>
              <a:t>.</a:t>
            </a:r>
          </a:p>
          <a:p>
            <a:pPr algn="just">
              <a:lnSpc>
                <a:spcPct val="110000"/>
              </a:lnSpc>
            </a:pPr>
            <a:r>
              <a:rPr lang="el-GR" sz="7200" dirty="0">
                <a:solidFill>
                  <a:srgbClr val="000090"/>
                </a:solidFill>
                <a:latin typeface="Times New Roman"/>
                <a:cs typeface="Times New Roman"/>
              </a:rPr>
              <a:t>50.000 θα εμφανίσουν </a:t>
            </a:r>
            <a:r>
              <a:rPr lang="el-GR" sz="7200" b="1" dirty="0" smtClean="0">
                <a:solidFill>
                  <a:srgbClr val="000090"/>
                </a:solidFill>
                <a:latin typeface="Times New Roman"/>
                <a:cs typeface="Times New Roman"/>
              </a:rPr>
              <a:t>πνευμονία</a:t>
            </a:r>
            <a:r>
              <a:rPr lang="el-GR" sz="7200" dirty="0">
                <a:solidFill>
                  <a:srgbClr val="000090"/>
                </a:solidFill>
                <a:latin typeface="Times New Roman"/>
                <a:cs typeface="Times New Roman"/>
              </a:rPr>
              <a:t>.</a:t>
            </a:r>
          </a:p>
          <a:p>
            <a:pPr algn="just">
              <a:lnSpc>
                <a:spcPct val="110000"/>
              </a:lnSpc>
            </a:pPr>
            <a:r>
              <a:rPr lang="el-GR" sz="8000" b="1" dirty="0">
                <a:solidFill>
                  <a:srgbClr val="66FF1B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/>
                <a:cs typeface="Times New Roman"/>
              </a:rPr>
              <a:t>1.000</a:t>
            </a:r>
            <a:r>
              <a:rPr lang="el-GR" sz="7200" dirty="0" smtClean="0">
                <a:solidFill>
                  <a:srgbClr val="000090"/>
                </a:solidFill>
                <a:latin typeface="Times New Roman"/>
                <a:cs typeface="Times New Roman"/>
              </a:rPr>
              <a:t> </a:t>
            </a:r>
            <a:r>
              <a:rPr lang="el-GR" sz="7200" dirty="0">
                <a:solidFill>
                  <a:srgbClr val="000090"/>
                </a:solidFill>
                <a:latin typeface="Times New Roman"/>
                <a:cs typeface="Times New Roman"/>
              </a:rPr>
              <a:t>θα εμφανίσουν </a:t>
            </a:r>
            <a:r>
              <a:rPr lang="el-GR" sz="8000" b="1" dirty="0">
                <a:solidFill>
                  <a:srgbClr val="66FF1B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/>
                <a:cs typeface="Times New Roman"/>
              </a:rPr>
              <a:t>εγκεφαλίτιδα (</a:t>
            </a:r>
            <a:r>
              <a:rPr lang="en-GB" sz="8000" b="1" dirty="0">
                <a:solidFill>
                  <a:srgbClr val="66FF1B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/>
                <a:cs typeface="Times New Roman"/>
              </a:rPr>
              <a:t>ADEM </a:t>
            </a:r>
            <a:r>
              <a:rPr lang="el-GR" sz="8000" b="1" dirty="0">
                <a:solidFill>
                  <a:srgbClr val="66FF1B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/>
                <a:cs typeface="Times New Roman"/>
              </a:rPr>
              <a:t>ή </a:t>
            </a:r>
            <a:r>
              <a:rPr lang="en-GB" sz="8000" b="1" dirty="0">
                <a:solidFill>
                  <a:srgbClr val="66FF1B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/>
                <a:cs typeface="Times New Roman"/>
              </a:rPr>
              <a:t>SPEE)</a:t>
            </a:r>
            <a:r>
              <a:rPr lang="el-GR" sz="8000" b="1" dirty="0">
                <a:solidFill>
                  <a:srgbClr val="66FF1B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/>
                <a:cs typeface="Times New Roman"/>
              </a:rPr>
              <a:t>, </a:t>
            </a:r>
            <a:r>
              <a:rPr lang="el-GR" sz="7200" dirty="0">
                <a:solidFill>
                  <a:srgbClr val="000090"/>
                </a:solidFill>
                <a:latin typeface="Times New Roman"/>
                <a:cs typeface="Times New Roman"/>
              </a:rPr>
              <a:t>από τους οποίους θα </a:t>
            </a:r>
            <a:r>
              <a:rPr lang="el-GR" sz="8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/>
                <a:cs typeface="Times New Roman"/>
              </a:rPr>
              <a:t>πεθάνουν</a:t>
            </a:r>
            <a:r>
              <a:rPr lang="el-GR" sz="7200" dirty="0">
                <a:solidFill>
                  <a:srgbClr val="000090"/>
                </a:solidFill>
                <a:latin typeface="Times New Roman"/>
                <a:cs typeface="Times New Roman"/>
              </a:rPr>
              <a:t> οι 100 και 2-300 θα αποκτήσουν μόνιμη εγκεφαλική βλάβη.</a:t>
            </a:r>
          </a:p>
          <a:p>
            <a:pPr algn="just">
              <a:lnSpc>
                <a:spcPct val="110000"/>
              </a:lnSpc>
            </a:pPr>
            <a:r>
              <a:rPr lang="el-GR" sz="8000" b="1" dirty="0">
                <a:solidFill>
                  <a:srgbClr val="FF66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/>
                <a:cs typeface="Times New Roman"/>
              </a:rPr>
              <a:t>1.000</a:t>
            </a:r>
            <a:r>
              <a:rPr lang="el-GR" sz="7200" dirty="0">
                <a:solidFill>
                  <a:srgbClr val="000090"/>
                </a:solidFill>
                <a:latin typeface="Times New Roman"/>
                <a:cs typeface="Times New Roman"/>
              </a:rPr>
              <a:t> θα εμφανίσουν διάφορα άλλα προβλήματα, μεταξύ των οποίων </a:t>
            </a:r>
            <a:r>
              <a:rPr lang="el-GR" sz="7200" b="1" dirty="0">
                <a:solidFill>
                  <a:srgbClr val="000090"/>
                </a:solidFill>
                <a:latin typeface="Times New Roman"/>
                <a:cs typeface="Times New Roman"/>
              </a:rPr>
              <a:t>ηπατίτιδα, μυοκαρδίτιδα</a:t>
            </a:r>
            <a:r>
              <a:rPr lang="el-GR" sz="7200" dirty="0" smtClean="0">
                <a:solidFill>
                  <a:srgbClr val="000090"/>
                </a:solidFill>
                <a:latin typeface="Times New Roman"/>
                <a:cs typeface="Times New Roman"/>
              </a:rPr>
              <a:t>, </a:t>
            </a:r>
            <a:r>
              <a:rPr lang="el-GR" sz="7200" b="1" dirty="0" smtClean="0">
                <a:solidFill>
                  <a:srgbClr val="000090"/>
                </a:solidFill>
                <a:latin typeface="Times New Roman"/>
                <a:cs typeface="Times New Roman"/>
              </a:rPr>
              <a:t>αποβολή</a:t>
            </a:r>
            <a:r>
              <a:rPr lang="el-GR" sz="7200" dirty="0">
                <a:solidFill>
                  <a:srgbClr val="000090"/>
                </a:solidFill>
                <a:latin typeface="Times New Roman"/>
                <a:cs typeface="Times New Roman"/>
              </a:rPr>
              <a:t>, αν νοσήσει </a:t>
            </a:r>
            <a:r>
              <a:rPr lang="el-GR" sz="7200" dirty="0" smtClean="0">
                <a:solidFill>
                  <a:srgbClr val="000090"/>
                </a:solidFill>
                <a:latin typeface="Times New Roman"/>
                <a:cs typeface="Times New Roman"/>
              </a:rPr>
              <a:t>έγκυος ή </a:t>
            </a:r>
            <a:r>
              <a:rPr lang="el-GR" sz="7200" b="1" dirty="0" smtClean="0">
                <a:solidFill>
                  <a:srgbClr val="FF66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/>
                <a:cs typeface="Times New Roman"/>
              </a:rPr>
              <a:t>θρομβοπενία</a:t>
            </a:r>
            <a:r>
              <a:rPr lang="el-GR" sz="7200" dirty="0" smtClean="0">
                <a:solidFill>
                  <a:srgbClr val="000090"/>
                </a:solidFill>
                <a:latin typeface="Times New Roman"/>
                <a:cs typeface="Times New Roman"/>
              </a:rPr>
              <a:t>.</a:t>
            </a:r>
            <a:endParaRPr lang="en-GB" sz="7200" b="1" dirty="0">
              <a:solidFill>
                <a:srgbClr val="FF6600"/>
              </a:solidFill>
              <a:latin typeface="Times New Roman"/>
              <a:cs typeface="Times New Roman"/>
            </a:endParaRPr>
          </a:p>
          <a:p>
            <a:pPr marL="0" indent="0" algn="just">
              <a:buNone/>
            </a:pPr>
            <a:endParaRPr lang="en-GB" b="1" i="1" dirty="0" smtClean="0">
              <a:solidFill>
                <a:srgbClr val="FF6600"/>
              </a:solidFill>
              <a:latin typeface="Times New Roman"/>
              <a:cs typeface="Times New Roman"/>
            </a:endParaRPr>
          </a:p>
          <a:p>
            <a:pPr marL="0" indent="0" algn="just">
              <a:buNone/>
            </a:pPr>
            <a:endParaRPr lang="en-GB" b="1" i="1" dirty="0">
              <a:solidFill>
                <a:srgbClr val="FF6600"/>
              </a:solidFill>
              <a:latin typeface="Times New Roman"/>
              <a:cs typeface="Times New Roman"/>
            </a:endParaRPr>
          </a:p>
          <a:p>
            <a:pPr marL="0" indent="0" algn="just">
              <a:buNone/>
            </a:pPr>
            <a:endParaRPr lang="en-GB" b="1" i="1" dirty="0" smtClean="0">
              <a:solidFill>
                <a:srgbClr val="FF6600"/>
              </a:solidFill>
              <a:latin typeface="Times New Roman"/>
              <a:cs typeface="Times New Roman"/>
            </a:endParaRPr>
          </a:p>
          <a:p>
            <a:pPr marL="0" indent="0" algn="just">
              <a:buNone/>
            </a:pPr>
            <a:endParaRPr lang="en-GB" b="1" i="1" dirty="0">
              <a:solidFill>
                <a:srgbClr val="FF6600"/>
              </a:solidFill>
              <a:latin typeface="Times New Roman"/>
              <a:cs typeface="Times New Roman"/>
            </a:endParaRPr>
          </a:p>
          <a:p>
            <a:pPr marL="0" indent="0" algn="just">
              <a:buNone/>
            </a:pPr>
            <a:endParaRPr lang="en-GB" b="1" i="1" dirty="0" smtClean="0">
              <a:solidFill>
                <a:srgbClr val="FF6600"/>
              </a:solidFill>
              <a:latin typeface="Times New Roman"/>
              <a:cs typeface="Times New Roman"/>
            </a:endParaRPr>
          </a:p>
          <a:p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838200" y="6324600"/>
            <a:ext cx="38862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GB" b="1" i="1" dirty="0">
                <a:solidFill>
                  <a:srgbClr val="FF6600"/>
                </a:solidFill>
                <a:latin typeface="Times New Roman"/>
                <a:cs typeface="Times New Roman"/>
              </a:rPr>
              <a:t>(Public Health England)</a:t>
            </a:r>
            <a:endParaRPr lang="el-GR" b="1" i="1" dirty="0">
              <a:solidFill>
                <a:srgbClr val="FF6600"/>
              </a:solidFill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184008521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52400"/>
            <a:ext cx="8534400" cy="1066800"/>
          </a:xfrm>
        </p:spPr>
        <p:txBody>
          <a:bodyPr>
            <a:normAutofit fontScale="90000"/>
          </a:bodyPr>
          <a:lstStyle/>
          <a:p>
            <a:pPr algn="ctr"/>
            <a:r>
              <a:rPr lang="el-GR" b="1" dirty="0" smtClean="0">
                <a:solidFill>
                  <a:srgbClr val="FF66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/>
                <a:cs typeface="Times New Roman"/>
              </a:rPr>
              <a:t>Σύνδρομο </a:t>
            </a:r>
            <a:r>
              <a:rPr lang="en-GB" b="1" dirty="0" smtClean="0">
                <a:solidFill>
                  <a:srgbClr val="FF66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/>
                <a:cs typeface="Times New Roman"/>
              </a:rPr>
              <a:t>Guillain-Barre </a:t>
            </a:r>
            <a:r>
              <a:rPr lang="el-GR" b="1" dirty="0" smtClean="0">
                <a:solidFill>
                  <a:srgbClr val="FF66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/>
                <a:cs typeface="Times New Roman"/>
              </a:rPr>
              <a:t>και αντιγριπικό εμβόλιο</a:t>
            </a:r>
            <a:endParaRPr lang="el-GR" dirty="0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685800" y="1524000"/>
            <a:ext cx="8229600" cy="5486400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GB" sz="2800" b="1" dirty="0" smtClean="0">
                <a:solidFill>
                  <a:srgbClr val="000090"/>
                </a:solidFill>
                <a:latin typeface="Times New Roman"/>
                <a:cs typeface="Times New Roman"/>
              </a:rPr>
              <a:t>   </a:t>
            </a:r>
            <a:r>
              <a:rPr lang="el-GR" sz="2800" b="1" dirty="0" smtClean="0">
                <a:solidFill>
                  <a:srgbClr val="000090"/>
                </a:solidFill>
                <a:latin typeface="Times New Roman"/>
                <a:cs typeface="Times New Roman"/>
              </a:rPr>
              <a:t>Αυτοάνοση απομυελινωτική περιφερική πολυνευ</a:t>
            </a:r>
            <a:r>
              <a:rPr lang="en-GB" sz="2800" b="1" dirty="0" smtClean="0">
                <a:solidFill>
                  <a:srgbClr val="000090"/>
                </a:solidFill>
                <a:latin typeface="Times New Roman"/>
                <a:cs typeface="Times New Roman"/>
              </a:rPr>
              <a:t>-</a:t>
            </a:r>
            <a:r>
              <a:rPr lang="el-GR" sz="2800" b="1" dirty="0" smtClean="0">
                <a:solidFill>
                  <a:srgbClr val="000090"/>
                </a:solidFill>
                <a:latin typeface="Times New Roman"/>
                <a:cs typeface="Times New Roman"/>
              </a:rPr>
              <a:t>ροπάθεια.</a:t>
            </a:r>
            <a:endParaRPr lang="el-GR" sz="2800" b="1" dirty="0">
              <a:solidFill>
                <a:srgbClr val="000090"/>
              </a:solidFill>
              <a:latin typeface="Times New Roman"/>
              <a:cs typeface="Times New Roman"/>
            </a:endParaRPr>
          </a:p>
          <a:p>
            <a:pPr marL="0" indent="0" algn="just">
              <a:lnSpc>
                <a:spcPct val="80000"/>
              </a:lnSpc>
              <a:buNone/>
            </a:pPr>
            <a:r>
              <a:rPr lang="el-GR" sz="2800" b="1" dirty="0">
                <a:solidFill>
                  <a:srgbClr val="009ED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/>
                <a:cs typeface="Times New Roman"/>
              </a:rPr>
              <a:t>Εκλυτικοί παράγοντες</a:t>
            </a:r>
            <a:r>
              <a:rPr lang="en-GB" sz="2800" b="1" dirty="0">
                <a:solidFill>
                  <a:srgbClr val="009ED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/>
                <a:cs typeface="Times New Roman"/>
              </a:rPr>
              <a:t>:</a:t>
            </a:r>
          </a:p>
          <a:p>
            <a:pPr marL="0" indent="0" algn="just">
              <a:buNone/>
            </a:pPr>
            <a:r>
              <a:rPr lang="el-GR" sz="2800" dirty="0" smtClean="0">
                <a:solidFill>
                  <a:srgbClr val="000090"/>
                </a:solidFill>
                <a:latin typeface="Times New Roman"/>
                <a:cs typeface="Times New Roman"/>
              </a:rPr>
              <a:t>Γριπώδη σύνδρομα, γαστρεντερί</a:t>
            </a:r>
            <a:r>
              <a:rPr lang="el-GR" sz="2800" dirty="0">
                <a:solidFill>
                  <a:srgbClr val="000090"/>
                </a:solidFill>
                <a:latin typeface="Times New Roman"/>
                <a:cs typeface="Times New Roman"/>
              </a:rPr>
              <a:t>τ</a:t>
            </a:r>
            <a:r>
              <a:rPr lang="el-GR" sz="2800" dirty="0" smtClean="0">
                <a:solidFill>
                  <a:srgbClr val="000090"/>
                </a:solidFill>
                <a:latin typeface="Times New Roman"/>
                <a:cs typeface="Times New Roman"/>
              </a:rPr>
              <a:t>ιδες, εμβόλια</a:t>
            </a:r>
            <a:r>
              <a:rPr lang="en-GB" sz="2800" dirty="0" smtClean="0">
                <a:solidFill>
                  <a:srgbClr val="000090"/>
                </a:solidFill>
                <a:latin typeface="Times New Roman"/>
                <a:cs typeface="Times New Roman"/>
              </a:rPr>
              <a:t>.</a:t>
            </a:r>
            <a:endParaRPr lang="el-GR" sz="2800" dirty="0" smtClean="0">
              <a:solidFill>
                <a:srgbClr val="000090"/>
              </a:solidFill>
              <a:latin typeface="Times New Roman"/>
              <a:cs typeface="Times New Roman"/>
            </a:endParaRPr>
          </a:p>
          <a:p>
            <a:pPr marL="0" indent="0" algn="just">
              <a:buNone/>
            </a:pPr>
            <a:endParaRPr lang="en-GB" sz="2800" dirty="0" smtClean="0">
              <a:solidFill>
                <a:srgbClr val="000090"/>
              </a:solidFill>
              <a:latin typeface="Times New Roman"/>
              <a:cs typeface="Times New Roman"/>
            </a:endParaRPr>
          </a:p>
          <a:p>
            <a:pPr marL="0" indent="0" algn="just">
              <a:buNone/>
            </a:pPr>
            <a:r>
              <a:rPr lang="en-GB" sz="2800" b="1" dirty="0">
                <a:solidFill>
                  <a:srgbClr val="009ED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/>
                <a:cs typeface="Times New Roman"/>
              </a:rPr>
              <a:t>1977-2009: </a:t>
            </a:r>
            <a:r>
              <a:rPr lang="en-GB" sz="2800" dirty="0" smtClean="0">
                <a:solidFill>
                  <a:srgbClr val="000090"/>
                </a:solidFill>
                <a:latin typeface="Times New Roman"/>
                <a:cs typeface="Times New Roman"/>
              </a:rPr>
              <a:t>9 </a:t>
            </a:r>
            <a:r>
              <a:rPr lang="el-GR" sz="2800" dirty="0" smtClean="0">
                <a:solidFill>
                  <a:srgbClr val="000090"/>
                </a:solidFill>
                <a:latin typeface="Times New Roman"/>
                <a:cs typeface="Times New Roman"/>
              </a:rPr>
              <a:t>σχετικές ερευνητικές εργασίες.</a:t>
            </a:r>
          </a:p>
          <a:p>
            <a:pPr marL="0" indent="0" algn="just">
              <a:buNone/>
            </a:pPr>
            <a:r>
              <a:rPr lang="el-GR" sz="2800" dirty="0" smtClean="0">
                <a:solidFill>
                  <a:srgbClr val="000090"/>
                </a:solidFill>
                <a:latin typeface="Times New Roman"/>
                <a:cs typeface="Times New Roman"/>
              </a:rPr>
              <a:t>Στις 2 επισημαίνεται μικρή, αλλά </a:t>
            </a:r>
            <a:r>
              <a:rPr lang="el-GR" sz="2800" b="1" i="1" dirty="0" smtClean="0">
                <a:solidFill>
                  <a:srgbClr val="000090"/>
                </a:solidFill>
                <a:latin typeface="Times New Roman"/>
                <a:cs typeface="Times New Roman"/>
              </a:rPr>
              <a:t>στατιστικά σημαντική αύξηση του κινδύνου</a:t>
            </a:r>
            <a:r>
              <a:rPr lang="el-GR" sz="2800" b="1" i="1" dirty="0">
                <a:solidFill>
                  <a:srgbClr val="000090"/>
                </a:solidFill>
                <a:latin typeface="Times New Roman"/>
                <a:cs typeface="Times New Roman"/>
              </a:rPr>
              <a:t> </a:t>
            </a:r>
            <a:r>
              <a:rPr lang="en-GB" sz="2800" b="1" i="1" dirty="0" smtClean="0">
                <a:solidFill>
                  <a:srgbClr val="000090"/>
                </a:solidFill>
                <a:latin typeface="Times New Roman"/>
                <a:cs typeface="Times New Roman"/>
              </a:rPr>
              <a:t>GBS</a:t>
            </a:r>
            <a:r>
              <a:rPr lang="el-GR" sz="2800" b="1" i="1" dirty="0" smtClean="0">
                <a:solidFill>
                  <a:srgbClr val="000090"/>
                </a:solidFill>
                <a:latin typeface="Times New Roman"/>
                <a:cs typeface="Times New Roman"/>
              </a:rPr>
              <a:t> </a:t>
            </a:r>
            <a:r>
              <a:rPr lang="el-GR" sz="2800" dirty="0" smtClean="0">
                <a:solidFill>
                  <a:srgbClr val="000090"/>
                </a:solidFill>
                <a:latin typeface="Times New Roman"/>
                <a:cs typeface="Times New Roman"/>
              </a:rPr>
              <a:t>μετά αντιγριπικό εμβολιασμό.</a:t>
            </a:r>
            <a:endParaRPr lang="el-GR" sz="2800" dirty="0">
              <a:solidFill>
                <a:srgbClr val="000090"/>
              </a:solidFill>
              <a:latin typeface="Times New Roman"/>
              <a:cs typeface="Times New Roman"/>
            </a:endParaRPr>
          </a:p>
          <a:p>
            <a:pPr marL="306000" algn="just">
              <a:spcBef>
                <a:spcPts val="0"/>
              </a:spcBef>
              <a:buNone/>
            </a:pPr>
            <a:endParaRPr lang="el-GR" sz="2800" dirty="0" smtClean="0">
              <a:solidFill>
                <a:srgbClr val="00009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Right Arrow 2"/>
          <p:cNvSpPr/>
          <p:nvPr/>
        </p:nvSpPr>
        <p:spPr>
          <a:xfrm>
            <a:off x="838200" y="1676400"/>
            <a:ext cx="228600" cy="304800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52400"/>
            <a:ext cx="8534400" cy="1066800"/>
          </a:xfrm>
        </p:spPr>
        <p:txBody>
          <a:bodyPr>
            <a:normAutofit fontScale="90000"/>
          </a:bodyPr>
          <a:lstStyle/>
          <a:p>
            <a:pPr algn="ctr"/>
            <a:r>
              <a:rPr lang="el-GR" b="1" dirty="0" smtClean="0">
                <a:solidFill>
                  <a:srgbClr val="FF66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/>
                <a:cs typeface="Times New Roman"/>
              </a:rPr>
              <a:t>Σύνδρομο </a:t>
            </a:r>
            <a:r>
              <a:rPr lang="en-GB" b="1" dirty="0" smtClean="0">
                <a:solidFill>
                  <a:srgbClr val="FF66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/>
                <a:cs typeface="Times New Roman"/>
              </a:rPr>
              <a:t>Guillain-Barre </a:t>
            </a:r>
            <a:r>
              <a:rPr lang="el-GR" b="1" dirty="0" smtClean="0">
                <a:solidFill>
                  <a:srgbClr val="FF66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/>
                <a:cs typeface="Times New Roman"/>
              </a:rPr>
              <a:t>και αντιγριπικό εμβόλιο</a:t>
            </a:r>
            <a:endParaRPr lang="el-GR" dirty="0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685800" y="1524000"/>
            <a:ext cx="8229600" cy="5638800"/>
          </a:xfrm>
        </p:spPr>
        <p:txBody>
          <a:bodyPr>
            <a:normAutofit/>
          </a:bodyPr>
          <a:lstStyle/>
          <a:p>
            <a:pPr algn="just"/>
            <a:r>
              <a:rPr lang="el-GR" sz="2800" b="1" dirty="0" smtClean="0">
                <a:solidFill>
                  <a:srgbClr val="00009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/>
                <a:cs typeface="Times New Roman"/>
              </a:rPr>
              <a:t>Συχνότητα</a:t>
            </a:r>
            <a:r>
              <a:rPr lang="el-GR" sz="2800" b="1" dirty="0">
                <a:solidFill>
                  <a:srgbClr val="00009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l-GR" sz="2800" b="1" dirty="0" smtClean="0">
                <a:solidFill>
                  <a:srgbClr val="00009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/>
                <a:cs typeface="Times New Roman"/>
              </a:rPr>
              <a:t>Ευρώπη</a:t>
            </a:r>
            <a:r>
              <a:rPr lang="el-GR" sz="2800" b="1" dirty="0">
                <a:solidFill>
                  <a:srgbClr val="00009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/>
                <a:cs typeface="Times New Roman"/>
              </a:rPr>
              <a:t>/ΗΠΑ</a:t>
            </a:r>
            <a:r>
              <a:rPr lang="en-GB" sz="2800" b="1" dirty="0">
                <a:solidFill>
                  <a:srgbClr val="00009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/>
                <a:cs typeface="Times New Roman"/>
              </a:rPr>
              <a:t>: </a:t>
            </a:r>
            <a:r>
              <a:rPr lang="en-GB" sz="2800" dirty="0">
                <a:solidFill>
                  <a:srgbClr val="000090"/>
                </a:solidFill>
                <a:latin typeface="Times New Roman"/>
                <a:cs typeface="Times New Roman"/>
              </a:rPr>
              <a:t>1.2-</a:t>
            </a:r>
            <a:r>
              <a:rPr lang="en-GB" sz="2800" dirty="0" smtClean="0">
                <a:solidFill>
                  <a:srgbClr val="000090"/>
                </a:solidFill>
                <a:latin typeface="Times New Roman"/>
                <a:cs typeface="Times New Roman"/>
              </a:rPr>
              <a:t>1.9</a:t>
            </a:r>
            <a:r>
              <a:rPr lang="el-GR" sz="2800" dirty="0" smtClean="0">
                <a:solidFill>
                  <a:srgbClr val="000090"/>
                </a:solidFill>
                <a:latin typeface="Times New Roman"/>
                <a:cs typeface="Times New Roman"/>
              </a:rPr>
              <a:t> </a:t>
            </a:r>
            <a:r>
              <a:rPr lang="en-GB" sz="2800" dirty="0" smtClean="0">
                <a:solidFill>
                  <a:srgbClr val="000090"/>
                </a:solidFill>
                <a:latin typeface="Times New Roman"/>
                <a:cs typeface="Times New Roman"/>
              </a:rPr>
              <a:t>/100.000</a:t>
            </a:r>
            <a:endParaRPr lang="el-GR" sz="2800" dirty="0" smtClean="0">
              <a:solidFill>
                <a:srgbClr val="000090"/>
              </a:solidFill>
              <a:latin typeface="Times New Roman"/>
              <a:cs typeface="Times New Roman"/>
            </a:endParaRPr>
          </a:p>
          <a:p>
            <a:pPr algn="just"/>
            <a:r>
              <a:rPr lang="el-GR" sz="2800" dirty="0" smtClean="0">
                <a:solidFill>
                  <a:srgbClr val="000090"/>
                </a:solidFill>
                <a:latin typeface="Times New Roman"/>
                <a:cs typeface="Times New Roman"/>
              </a:rPr>
              <a:t>1-2 </a:t>
            </a:r>
            <a:r>
              <a:rPr lang="el-GR" sz="2800" dirty="0">
                <a:solidFill>
                  <a:srgbClr val="000090"/>
                </a:solidFill>
                <a:latin typeface="Times New Roman"/>
                <a:cs typeface="Times New Roman"/>
              </a:rPr>
              <a:t>/</a:t>
            </a:r>
            <a:r>
              <a:rPr lang="el-GR" sz="2800" dirty="0" smtClean="0">
                <a:solidFill>
                  <a:srgbClr val="000090"/>
                </a:solidFill>
                <a:latin typeface="Times New Roman"/>
                <a:cs typeface="Times New Roman"/>
              </a:rPr>
              <a:t>1.000.000 </a:t>
            </a:r>
            <a:r>
              <a:rPr lang="el-GR" sz="2800" dirty="0">
                <a:solidFill>
                  <a:srgbClr val="000090"/>
                </a:solidFill>
                <a:latin typeface="Times New Roman"/>
                <a:cs typeface="Times New Roman"/>
              </a:rPr>
              <a:t>εμβολιασμένων </a:t>
            </a:r>
          </a:p>
          <a:p>
            <a:pPr algn="just"/>
            <a:r>
              <a:rPr lang="el-GR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/>
                <a:ea typeface="+mj-ea"/>
                <a:cs typeface="Times New Roman"/>
              </a:rPr>
              <a:t>Μελέτες δείχνουν ότι ο κίνδυνος εμφάνισης GBS μετά από νόσηση είναι υψηλότερος από τον κίνδυνο να αναπτύξουν GBS μετά τον εμβολιασμό.</a:t>
            </a:r>
          </a:p>
          <a:p>
            <a:pPr algn="just"/>
            <a:r>
              <a:rPr lang="el-GR" sz="2800" dirty="0" smtClean="0">
                <a:solidFill>
                  <a:srgbClr val="000090"/>
                </a:solidFill>
                <a:latin typeface="Times New Roman"/>
                <a:cs typeface="Times New Roman"/>
              </a:rPr>
              <a:t>750.000.000 </a:t>
            </a:r>
            <a:r>
              <a:rPr lang="el-GR" sz="2800" dirty="0">
                <a:solidFill>
                  <a:srgbClr val="000090"/>
                </a:solidFill>
                <a:latin typeface="Times New Roman"/>
                <a:cs typeface="Times New Roman"/>
              </a:rPr>
              <a:t>νοσηλείες </a:t>
            </a:r>
            <a:r>
              <a:rPr lang="el-GR" sz="2800" dirty="0" smtClean="0">
                <a:solidFill>
                  <a:srgbClr val="000090"/>
                </a:solidFill>
                <a:latin typeface="Times New Roman"/>
                <a:cs typeface="Times New Roman"/>
              </a:rPr>
              <a:t>γρίπης </a:t>
            </a:r>
            <a:r>
              <a:rPr lang="el-GR" sz="2800" dirty="0">
                <a:solidFill>
                  <a:srgbClr val="000090"/>
                </a:solidFill>
                <a:latin typeface="Times New Roman"/>
                <a:cs typeface="Times New Roman"/>
              </a:rPr>
              <a:t>(υψηλή νοσηρότητα και θνησιμότητα</a:t>
            </a:r>
            <a:r>
              <a:rPr lang="el-GR" sz="2800" dirty="0" smtClean="0">
                <a:solidFill>
                  <a:srgbClr val="000090"/>
                </a:solidFill>
                <a:latin typeface="Times New Roman"/>
                <a:cs typeface="Times New Roman"/>
              </a:rPr>
              <a:t>) που </a:t>
            </a:r>
            <a:r>
              <a:rPr lang="el-GR" sz="2800" dirty="0">
                <a:solidFill>
                  <a:srgbClr val="000090"/>
                </a:solidFill>
                <a:latin typeface="Times New Roman"/>
                <a:cs typeface="Times New Roman"/>
              </a:rPr>
              <a:t>θα μπορούσαν να προληφθούν με τον </a:t>
            </a:r>
            <a:r>
              <a:rPr lang="el-GR" sz="2800" dirty="0" smtClean="0">
                <a:solidFill>
                  <a:srgbClr val="000090"/>
                </a:solidFill>
                <a:latin typeface="Times New Roman"/>
                <a:cs typeface="Times New Roman"/>
              </a:rPr>
              <a:t>εμβολιασμό.</a:t>
            </a:r>
            <a:endParaRPr lang="el-GR" sz="2800" dirty="0">
              <a:solidFill>
                <a:srgbClr val="000090"/>
              </a:solidFill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088441571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76200"/>
            <a:ext cx="8077200" cy="990600"/>
          </a:xfrm>
        </p:spPr>
        <p:txBody>
          <a:bodyPr>
            <a:normAutofit fontScale="90000"/>
          </a:bodyPr>
          <a:lstStyle/>
          <a:p>
            <a:pPr algn="ctr"/>
            <a:r>
              <a:rPr lang="el-GR" sz="4000" b="1" dirty="0" smtClean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Σύνδεση εμβολίων με αυτοάνοσα νοσήματα 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685800" y="1066800"/>
            <a:ext cx="8305800" cy="5715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Clr>
                <a:srgbClr val="FF6600"/>
              </a:buClr>
              <a:buNone/>
            </a:pPr>
            <a:r>
              <a:rPr lang="el-GR" sz="2800" b="1" i="1" dirty="0" smtClean="0">
                <a:solidFill>
                  <a:srgbClr val="009ED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/>
                <a:cs typeface="Times New Roman"/>
              </a:rPr>
              <a:t>  Η </a:t>
            </a:r>
            <a:r>
              <a:rPr lang="el-GR" sz="2800" b="1" i="1" dirty="0">
                <a:solidFill>
                  <a:srgbClr val="009ED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/>
                <a:cs typeface="Times New Roman"/>
              </a:rPr>
              <a:t>εκτεταμένη κριτική ανασκόπηση της βιβλιογραφίας αποκαλύπτει ότι</a:t>
            </a:r>
            <a:r>
              <a:rPr lang="en-GB" sz="2800" b="1" i="1" dirty="0">
                <a:solidFill>
                  <a:srgbClr val="009ED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/>
                <a:cs typeface="Times New Roman"/>
              </a:rPr>
              <a:t>:</a:t>
            </a:r>
          </a:p>
          <a:p>
            <a:pPr algn="just">
              <a:buClr>
                <a:srgbClr val="FF6600"/>
              </a:buClr>
              <a:buFont typeface="Wingdings" charset="2"/>
              <a:buChar char="Ø"/>
            </a:pPr>
            <a:r>
              <a:rPr lang="en-GB" sz="2400" dirty="0">
                <a:solidFill>
                  <a:srgbClr val="000090"/>
                </a:solidFill>
                <a:latin typeface="Times New Roman" pitchFamily="18" charset="0"/>
                <a:cs typeface="Times New Roman" pitchFamily="18" charset="0"/>
              </a:rPr>
              <a:t>E</a:t>
            </a:r>
            <a:r>
              <a:rPr lang="el-GR" sz="2400" dirty="0" smtClean="0">
                <a:solidFill>
                  <a:srgbClr val="000090"/>
                </a:solidFill>
                <a:latin typeface="Times New Roman" pitchFamily="18" charset="0"/>
                <a:cs typeface="Times New Roman" pitchFamily="18" charset="0"/>
              </a:rPr>
              <a:t>ξαιρετικά σπάνια μπορεί να αναπτυχθούν αυτοάνοσες εκδηλώσεις μετά από εμβολιασμό με ιογενή εμβόλια.</a:t>
            </a:r>
            <a:endParaRPr lang="en-GB" sz="2400" dirty="0" smtClean="0">
              <a:solidFill>
                <a:srgbClr val="00009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buClr>
                <a:srgbClr val="FF6600"/>
              </a:buClr>
              <a:buFont typeface="Wingdings" charset="2"/>
              <a:buChar char="Ø"/>
            </a:pPr>
            <a:r>
              <a:rPr lang="en-GB" sz="2400" dirty="0" smtClean="0">
                <a:solidFill>
                  <a:srgbClr val="000090"/>
                </a:solidFill>
                <a:latin typeface="Times New Roman" pitchFamily="18" charset="0"/>
                <a:cs typeface="Times New Roman" pitchFamily="18" charset="0"/>
              </a:rPr>
              <a:t>O</a:t>
            </a:r>
            <a:r>
              <a:rPr lang="el-GR" sz="2400" dirty="0" smtClean="0">
                <a:solidFill>
                  <a:srgbClr val="000090"/>
                </a:solidFill>
                <a:latin typeface="Times New Roman" pitchFamily="18" charset="0"/>
                <a:cs typeface="Times New Roman" pitchFamily="18" charset="0"/>
              </a:rPr>
              <a:t>ι πιο σοβαρές είναι από το Κεντρικό και Περιφερικό Νευρικό σύστημα.</a:t>
            </a:r>
          </a:p>
          <a:p>
            <a:pPr algn="just">
              <a:buClr>
                <a:srgbClr val="FF6600"/>
              </a:buClr>
              <a:buFont typeface="Wingdings" charset="2"/>
              <a:buChar char="Ø"/>
            </a:pPr>
            <a:r>
              <a:rPr lang="el-GR" sz="2400" dirty="0" smtClean="0">
                <a:solidFill>
                  <a:srgbClr val="000090"/>
                </a:solidFill>
                <a:latin typeface="Times New Roman" pitchFamily="18" charset="0"/>
                <a:cs typeface="Times New Roman" pitchFamily="18" charset="0"/>
              </a:rPr>
              <a:t>Για το 99,99% των εμβολιαζομένων τα ιογενή εμβόλια δε συνδέονται με κίνδυνο πρόκλησης συστηματικού αυτοάνοσου νοσήματος.</a:t>
            </a:r>
            <a:endParaRPr lang="el-GR" sz="2400" i="1" dirty="0" smtClean="0">
              <a:solidFill>
                <a:srgbClr val="FF66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Clr>
                <a:srgbClr val="FF6600"/>
              </a:buClr>
              <a:buNone/>
            </a:pPr>
            <a:r>
              <a:rPr lang="el-GR" sz="2400" i="1" dirty="0" smtClean="0">
                <a:solidFill>
                  <a:srgbClr val="FF6600"/>
                </a:solidFill>
                <a:latin typeface="Times New Roman" pitchFamily="18" charset="0"/>
                <a:cs typeface="Times New Roman" pitchFamily="18" charset="0"/>
              </a:rPr>
              <a:t>Α</a:t>
            </a:r>
            <a:r>
              <a:rPr lang="en-GB" sz="2400" i="1" dirty="0" smtClean="0">
                <a:solidFill>
                  <a:srgbClr val="FF6600"/>
                </a:solidFill>
                <a:latin typeface="Times New Roman" pitchFamily="18" charset="0"/>
                <a:cs typeface="Times New Roman" pitchFamily="18" charset="0"/>
              </a:rPr>
              <a:t>mi </a:t>
            </a:r>
            <a:r>
              <a:rPr lang="en-GB" sz="2400" i="1" dirty="0" err="1" smtClean="0">
                <a:solidFill>
                  <a:srgbClr val="FF6600"/>
                </a:solidFill>
                <a:latin typeface="Times New Roman" pitchFamily="18" charset="0"/>
                <a:cs typeface="Times New Roman" pitchFamily="18" charset="0"/>
              </a:rPr>
              <a:t>Schattner</a:t>
            </a:r>
            <a:r>
              <a:rPr lang="en-GB" sz="2400" i="1" dirty="0" smtClean="0">
                <a:solidFill>
                  <a:srgbClr val="FF6600"/>
                </a:solidFill>
                <a:latin typeface="Times New Roman" pitchFamily="18" charset="0"/>
                <a:cs typeface="Times New Roman" pitchFamily="18" charset="0"/>
              </a:rPr>
              <a:t>, Vaccine, 2005.</a:t>
            </a:r>
            <a:endParaRPr lang="el-GR" sz="2400" i="1" dirty="0" smtClean="0">
              <a:solidFill>
                <a:srgbClr val="FF66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lnSpc>
                <a:spcPct val="50000"/>
              </a:lnSpc>
              <a:buClr>
                <a:srgbClr val="FF6600"/>
              </a:buClr>
              <a:buNone/>
            </a:pPr>
            <a:endParaRPr lang="el-GR" sz="2400" i="1" dirty="0" smtClean="0">
              <a:solidFill>
                <a:srgbClr val="FF66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lnSpc>
                <a:spcPct val="80000"/>
              </a:lnSpc>
              <a:buClr>
                <a:srgbClr val="FF6600"/>
              </a:buClr>
              <a:buNone/>
            </a:pPr>
            <a:r>
              <a:rPr lang="el-GR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Καμία </a:t>
            </a:r>
            <a:r>
              <a:rPr lang="el-GR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μελέτη ή μετα-ανάλυση </a:t>
            </a:r>
            <a:r>
              <a:rPr lang="el-GR" sz="2400" dirty="0">
                <a:solidFill>
                  <a:srgbClr val="000090"/>
                </a:solidFill>
                <a:latin typeface="Times New Roman" pitchFamily="18" charset="0"/>
                <a:cs typeface="Times New Roman" pitchFamily="18" charset="0"/>
              </a:rPr>
              <a:t>δεν έχει συνδέσει κάποιο εμβόλιο με τον </a:t>
            </a:r>
            <a:r>
              <a:rPr lang="el-GR" sz="2800" b="1" i="1" dirty="0">
                <a:solidFill>
                  <a:srgbClr val="009ED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/>
                <a:cs typeface="Times New Roman"/>
              </a:rPr>
              <a:t>αυτισμό</a:t>
            </a:r>
            <a:r>
              <a:rPr lang="el-GR" sz="2400" dirty="0">
                <a:solidFill>
                  <a:srgbClr val="000090"/>
                </a:solidFill>
                <a:latin typeface="Times New Roman" pitchFamily="18" charset="0"/>
                <a:cs typeface="Times New Roman" pitchFamily="18" charset="0"/>
              </a:rPr>
              <a:t> και την </a:t>
            </a:r>
            <a:r>
              <a:rPr lang="el-GR" sz="2800" b="1" i="1" dirty="0">
                <a:solidFill>
                  <a:srgbClr val="009ED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/>
                <a:cs typeface="Times New Roman"/>
              </a:rPr>
              <a:t>παιδική λευχαιμία</a:t>
            </a:r>
            <a:r>
              <a:rPr lang="el-GR" sz="2400" dirty="0">
                <a:solidFill>
                  <a:srgbClr val="00009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0" algn="just">
              <a:buClr>
                <a:srgbClr val="FF6600"/>
              </a:buClr>
              <a:buNone/>
            </a:pPr>
            <a:r>
              <a:rPr lang="el-GR" sz="2400" i="1" dirty="0">
                <a:solidFill>
                  <a:srgbClr val="FF6600"/>
                </a:solidFill>
                <a:latin typeface="Times New Roman" pitchFamily="18" charset="0"/>
                <a:cs typeface="Times New Roman" pitchFamily="18" charset="0"/>
              </a:rPr>
              <a:t>ΙΟΜ </a:t>
            </a:r>
            <a:r>
              <a:rPr lang="mr-IN" sz="2400" i="1" dirty="0">
                <a:solidFill>
                  <a:srgbClr val="FF6600"/>
                </a:solidFill>
                <a:latin typeface="Times New Roman" pitchFamily="18" charset="0"/>
                <a:cs typeface="Times New Roman" pitchFamily="18" charset="0"/>
              </a:rPr>
              <a:t>–</a:t>
            </a:r>
            <a:r>
              <a:rPr lang="el-GR" sz="2400" i="1" dirty="0">
                <a:solidFill>
                  <a:srgbClr val="FF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400" i="1" dirty="0">
                <a:solidFill>
                  <a:srgbClr val="FF6600"/>
                </a:solidFill>
                <a:latin typeface="Times New Roman" pitchFamily="18" charset="0"/>
                <a:cs typeface="Times New Roman" pitchFamily="18" charset="0"/>
              </a:rPr>
              <a:t>National Academy of Sciences, 2011.</a:t>
            </a:r>
            <a:endParaRPr lang="el-GR" sz="2400" i="1" dirty="0">
              <a:solidFill>
                <a:srgbClr val="FF66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Clr>
                <a:srgbClr val="FF6600"/>
              </a:buClr>
              <a:buNone/>
            </a:pPr>
            <a:endParaRPr lang="el-GR" sz="2400" i="1" dirty="0">
              <a:solidFill>
                <a:srgbClr val="FF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Right Arrow 2"/>
          <p:cNvSpPr/>
          <p:nvPr/>
        </p:nvSpPr>
        <p:spPr>
          <a:xfrm>
            <a:off x="926592" y="1219200"/>
            <a:ext cx="292608" cy="228600"/>
          </a:xfrm>
          <a:prstGeom prst="rightArrow">
            <a:avLst/>
          </a:prstGeom>
          <a:solidFill>
            <a:srgbClr val="000090"/>
          </a:solidFill>
          <a:ln w="28575" cmpd="sng">
            <a:solidFill>
              <a:srgbClr val="00009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090"/>
              </a:solidFill>
            </a:endParaRPr>
          </a:p>
        </p:txBody>
      </p:sp>
      <p:sp>
        <p:nvSpPr>
          <p:cNvPr id="5" name="Right Arrow 4"/>
          <p:cNvSpPr/>
          <p:nvPr/>
        </p:nvSpPr>
        <p:spPr>
          <a:xfrm>
            <a:off x="774192" y="5562600"/>
            <a:ext cx="292608" cy="228600"/>
          </a:xfrm>
          <a:prstGeom prst="rightArrow">
            <a:avLst/>
          </a:prstGeom>
          <a:solidFill>
            <a:srgbClr val="000090"/>
          </a:solidFill>
          <a:ln w="28575" cmpd="sng">
            <a:solidFill>
              <a:srgbClr val="00009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09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0680712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 txBox="1">
            <a:spLocks/>
          </p:cNvSpPr>
          <p:nvPr/>
        </p:nvSpPr>
        <p:spPr>
          <a:xfrm>
            <a:off x="685800" y="1295400"/>
            <a:ext cx="8229600" cy="5410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buClr>
                <a:srgbClr val="FF6600"/>
              </a:buClr>
              <a:buFont typeface="Wingdings" charset="2"/>
              <a:buChar char="ü"/>
            </a:pPr>
            <a:r>
              <a:rPr lang="el-GR" sz="2800" b="1" i="1" dirty="0">
                <a:solidFill>
                  <a:srgbClr val="009ED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/>
                <a:cs typeface="Times New Roman"/>
              </a:rPr>
              <a:t>Θειομερσάλη/υδράργυρος </a:t>
            </a:r>
            <a:r>
              <a:rPr lang="el-GR" sz="2800" dirty="0" smtClean="0">
                <a:solidFill>
                  <a:srgbClr val="000090"/>
                </a:solidFill>
                <a:latin typeface="Times New Roman" pitchFamily="18" charset="0"/>
                <a:cs typeface="Times New Roman" pitchFamily="18" charset="0"/>
              </a:rPr>
              <a:t>(συντηρητικό)</a:t>
            </a:r>
          </a:p>
          <a:p>
            <a:pPr marL="0" indent="0" algn="just">
              <a:lnSpc>
                <a:spcPct val="50000"/>
              </a:lnSpc>
              <a:buClr>
                <a:srgbClr val="FF6600"/>
              </a:buClr>
              <a:buNone/>
            </a:pPr>
            <a:endParaRPr lang="el-GR" sz="2800" dirty="0" smtClean="0">
              <a:solidFill>
                <a:srgbClr val="00009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buClr>
                <a:srgbClr val="FF6600"/>
              </a:buClr>
              <a:buFont typeface="Wingdings" charset="2"/>
              <a:buChar char="ü"/>
            </a:pPr>
            <a:r>
              <a:rPr lang="el-GR" sz="2800" b="1" i="1" dirty="0">
                <a:solidFill>
                  <a:srgbClr val="009ED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/>
                <a:cs typeface="Times New Roman"/>
              </a:rPr>
              <a:t>Άλατα αλουμινίου/αργιλίου </a:t>
            </a:r>
            <a:r>
              <a:rPr lang="el-GR" sz="2800" dirty="0" smtClean="0">
                <a:solidFill>
                  <a:srgbClr val="000090"/>
                </a:solidFill>
                <a:latin typeface="Times New Roman" pitchFamily="18" charset="0"/>
                <a:cs typeface="Times New Roman" pitchFamily="18" charset="0"/>
              </a:rPr>
              <a:t>(ανοσοενισχυτικό)</a:t>
            </a:r>
          </a:p>
          <a:p>
            <a:pPr algn="just">
              <a:lnSpc>
                <a:spcPct val="50000"/>
              </a:lnSpc>
              <a:buClr>
                <a:srgbClr val="FF6600"/>
              </a:buClr>
              <a:buFont typeface="Wingdings" charset="2"/>
              <a:buChar char="ü"/>
            </a:pPr>
            <a:endParaRPr lang="el-GR" sz="2800" dirty="0" smtClean="0">
              <a:solidFill>
                <a:srgbClr val="00009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buClr>
                <a:srgbClr val="FF6600"/>
              </a:buClr>
              <a:buFont typeface="Wingdings" charset="2"/>
              <a:buChar char="ü"/>
            </a:pPr>
            <a:r>
              <a:rPr lang="el-GR" sz="2800" b="1" i="1" dirty="0">
                <a:solidFill>
                  <a:srgbClr val="009ED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/>
                <a:cs typeface="Times New Roman"/>
              </a:rPr>
              <a:t>Φορμαλδεΰδη</a:t>
            </a:r>
            <a:r>
              <a:rPr lang="el-GR" sz="2800" dirty="0" smtClean="0">
                <a:solidFill>
                  <a:srgbClr val="000090"/>
                </a:solidFill>
                <a:latin typeface="Times New Roman" pitchFamily="18" charset="0"/>
                <a:cs typeface="Times New Roman" pitchFamily="18" charset="0"/>
              </a:rPr>
              <a:t> (αδρανοποιητικό ιών, βακτηριακών τοξινών)</a:t>
            </a:r>
          </a:p>
          <a:p>
            <a:pPr algn="just">
              <a:lnSpc>
                <a:spcPct val="50000"/>
              </a:lnSpc>
              <a:buClr>
                <a:srgbClr val="FF6600"/>
              </a:buClr>
              <a:buFont typeface="Wingdings" charset="2"/>
              <a:buChar char="ü"/>
            </a:pPr>
            <a:endParaRPr lang="el-GR" sz="2800" dirty="0" smtClean="0">
              <a:solidFill>
                <a:srgbClr val="00009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buClr>
                <a:srgbClr val="FF6600"/>
              </a:buClr>
              <a:buFont typeface="Wingdings" charset="2"/>
              <a:buChar char="ü"/>
            </a:pPr>
            <a:r>
              <a:rPr lang="el-GR" sz="2800" b="1" i="1" dirty="0">
                <a:solidFill>
                  <a:srgbClr val="009ED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/>
                <a:cs typeface="Times New Roman"/>
              </a:rPr>
              <a:t>Ζελατίνη</a:t>
            </a:r>
            <a:r>
              <a:rPr lang="el-GR" sz="2800" dirty="0" smtClean="0">
                <a:solidFill>
                  <a:srgbClr val="000090"/>
                </a:solidFill>
                <a:latin typeface="Times New Roman" pitchFamily="18" charset="0"/>
                <a:cs typeface="Times New Roman" pitchFamily="18" charset="0"/>
              </a:rPr>
              <a:t> (σταθεροποιητικό) </a:t>
            </a:r>
            <a:r>
              <a:rPr lang="mr-IN" sz="2800" dirty="0" smtClean="0">
                <a:solidFill>
                  <a:srgbClr val="000090"/>
                </a:solidFill>
                <a:latin typeface="Times New Roman" pitchFamily="18" charset="0"/>
                <a:cs typeface="Times New Roman" pitchFamily="18" charset="0"/>
              </a:rPr>
              <a:t>–</a:t>
            </a:r>
            <a:r>
              <a:rPr lang="el-GR" sz="2800" dirty="0" smtClean="0">
                <a:solidFill>
                  <a:srgbClr val="000090"/>
                </a:solidFill>
                <a:latin typeface="Times New Roman" pitchFamily="18" charset="0"/>
                <a:cs typeface="Times New Roman" pitchFamily="18" charset="0"/>
              </a:rPr>
              <a:t> προέλευση από χοίρους</a:t>
            </a:r>
          </a:p>
          <a:p>
            <a:pPr algn="just">
              <a:lnSpc>
                <a:spcPct val="50000"/>
              </a:lnSpc>
              <a:buClr>
                <a:srgbClr val="FF6600"/>
              </a:buClr>
              <a:buFont typeface="Wingdings" charset="2"/>
              <a:buChar char="ü"/>
            </a:pPr>
            <a:endParaRPr lang="el-GR" sz="2800" dirty="0" smtClean="0">
              <a:solidFill>
                <a:srgbClr val="00009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buClr>
                <a:srgbClr val="FF6600"/>
              </a:buClr>
              <a:buFont typeface="Wingdings" charset="2"/>
              <a:buChar char="ü"/>
            </a:pPr>
            <a:r>
              <a:rPr lang="el-GR" sz="2800" b="1" i="1" dirty="0">
                <a:solidFill>
                  <a:srgbClr val="009ED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/>
                <a:cs typeface="Times New Roman"/>
              </a:rPr>
              <a:t>Πρωτεΐνες αβγού, πρωτεΐνες μαγιάς, αντιβιοτικά</a:t>
            </a: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762000" y="0"/>
            <a:ext cx="8229600" cy="1066800"/>
          </a:xfrm>
        </p:spPr>
        <p:txBody>
          <a:bodyPr>
            <a:normAutofit/>
          </a:bodyPr>
          <a:lstStyle/>
          <a:p>
            <a:pPr algn="ctr"/>
            <a:r>
              <a:rPr lang="el-GR" sz="4000" b="1" dirty="0">
                <a:solidFill>
                  <a:srgbClr val="FF66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/>
                <a:cs typeface="Times New Roman"/>
              </a:rPr>
              <a:t>ΣΥΣΤΑΤΙΚΑ ΤΩΝ ΕΜΒΟΛΙΩΝ</a:t>
            </a:r>
          </a:p>
        </p:txBody>
      </p:sp>
    </p:spTree>
    <p:extLst>
      <p:ext uri="{BB962C8B-B14F-4D97-AF65-F5344CB8AC3E}">
        <p14:creationId xmlns:p14="http://schemas.microsoft.com/office/powerpoint/2010/main" val="2470573565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0"/>
            <a:ext cx="8077200" cy="1066800"/>
          </a:xfrm>
        </p:spPr>
        <p:txBody>
          <a:bodyPr>
            <a:norm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l-GR" sz="3600" b="1" dirty="0">
                <a:solidFill>
                  <a:srgbClr val="FF66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/>
                <a:ea typeface="+mn-ea"/>
                <a:cs typeface="Times New Roman"/>
              </a:rPr>
              <a:t>Η διαχρονική εμπειρία έχει δείξει ότι...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685800" y="1447800"/>
            <a:ext cx="8305800" cy="5257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buClr>
                <a:srgbClr val="FF6600"/>
              </a:buClr>
              <a:buBlip>
                <a:blip r:embed="rId2"/>
              </a:buBlip>
            </a:pPr>
            <a:r>
              <a:rPr lang="el-GR" sz="2800" dirty="0" smtClean="0">
                <a:solidFill>
                  <a:srgbClr val="000090"/>
                </a:solidFill>
                <a:latin typeface="Times New Roman" pitchFamily="18" charset="0"/>
                <a:cs typeface="Times New Roman" pitchFamily="18" charset="0"/>
              </a:rPr>
              <a:t>Η εφαρμογή μαζικού εμβολιασμού αποτελεί την πιο </a:t>
            </a:r>
            <a:r>
              <a:rPr lang="el-GR" sz="2800" b="1" dirty="0" smtClean="0">
                <a:solidFill>
                  <a:srgbClr val="000090"/>
                </a:solidFill>
                <a:latin typeface="Times New Roman" pitchFamily="18" charset="0"/>
                <a:cs typeface="Times New Roman" pitchFamily="18" charset="0"/>
              </a:rPr>
              <a:t>επιτυχημένη</a:t>
            </a:r>
            <a:r>
              <a:rPr lang="el-GR" sz="2800" dirty="0" smtClean="0">
                <a:solidFill>
                  <a:srgbClr val="00009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l-GR" sz="2800" b="1" dirty="0" smtClean="0">
                <a:solidFill>
                  <a:srgbClr val="000090"/>
                </a:solidFill>
                <a:latin typeface="Times New Roman" pitchFamily="18" charset="0"/>
                <a:cs typeface="Times New Roman" pitchFamily="18" charset="0"/>
              </a:rPr>
              <a:t>ασφαλή</a:t>
            </a:r>
            <a:r>
              <a:rPr lang="el-GR" sz="2800" dirty="0" smtClean="0">
                <a:solidFill>
                  <a:srgbClr val="000090"/>
                </a:solidFill>
                <a:latin typeface="Times New Roman" pitchFamily="18" charset="0"/>
                <a:cs typeface="Times New Roman" pitchFamily="18" charset="0"/>
              </a:rPr>
              <a:t> και </a:t>
            </a:r>
            <a:r>
              <a:rPr lang="el-GR" sz="2800" b="1" dirty="0" smtClean="0">
                <a:solidFill>
                  <a:srgbClr val="000090"/>
                </a:solidFill>
                <a:latin typeface="Times New Roman" pitchFamily="18" charset="0"/>
                <a:cs typeface="Times New Roman" pitchFamily="18" charset="0"/>
              </a:rPr>
              <a:t>αποδοτική</a:t>
            </a:r>
            <a:r>
              <a:rPr lang="el-GR" sz="2800" dirty="0" smtClean="0">
                <a:solidFill>
                  <a:srgbClr val="000090"/>
                </a:solidFill>
                <a:latin typeface="Times New Roman" pitchFamily="18" charset="0"/>
                <a:cs typeface="Times New Roman" pitchFamily="18" charset="0"/>
              </a:rPr>
              <a:t> μέθοδο πρόληψης σοβαρών μεταδοτικών νοσημάτων. </a:t>
            </a:r>
          </a:p>
          <a:p>
            <a:pPr marL="0" indent="0" algn="just">
              <a:lnSpc>
                <a:spcPct val="50000"/>
              </a:lnSpc>
              <a:buClr>
                <a:srgbClr val="FF6600"/>
              </a:buClr>
              <a:buNone/>
            </a:pPr>
            <a:endParaRPr lang="el-GR" sz="2800" dirty="0" smtClean="0">
              <a:solidFill>
                <a:srgbClr val="00009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Clr>
                <a:srgbClr val="FF6600"/>
              </a:buClr>
              <a:buNone/>
            </a:pPr>
            <a:endParaRPr lang="el-GR" sz="2800" dirty="0">
              <a:solidFill>
                <a:srgbClr val="00009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buClr>
                <a:srgbClr val="FF6600"/>
              </a:buClr>
              <a:buBlip>
                <a:blip r:embed="rId2"/>
              </a:buBlip>
            </a:pPr>
            <a:r>
              <a:rPr lang="el-GR" sz="2800" dirty="0" smtClean="0">
                <a:solidFill>
                  <a:srgbClr val="000090"/>
                </a:solidFill>
                <a:latin typeface="Times New Roman" pitchFamily="18" charset="0"/>
                <a:cs typeface="Times New Roman" pitchFamily="18" charset="0"/>
              </a:rPr>
              <a:t>Κάθε χρόνο σώζονται από τους εμβολιασμούς παγκόσμια</a:t>
            </a:r>
            <a:r>
              <a:rPr lang="en-GB" sz="2800" dirty="0" smtClean="0">
                <a:solidFill>
                  <a:srgbClr val="00009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l-GR" sz="2800" dirty="0" smtClean="0">
                <a:solidFill>
                  <a:srgbClr val="000090"/>
                </a:solidFill>
                <a:latin typeface="Times New Roman" pitchFamily="18" charset="0"/>
                <a:cs typeface="Times New Roman" pitchFamily="18" charset="0"/>
              </a:rPr>
              <a:t>2-3 εκατομμύρια ζωές </a:t>
            </a:r>
            <a:r>
              <a:rPr lang="el-GR" sz="2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(1 ζωή/10 </a:t>
            </a:r>
            <a:r>
              <a:rPr lang="en-GB" sz="2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sec</a:t>
            </a:r>
            <a:r>
              <a:rPr lang="el-GR" sz="2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r>
              <a:rPr lang="en-GB" sz="2800" dirty="0" smtClean="0">
                <a:solidFill>
                  <a:srgbClr val="00009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l-GR" sz="2800" dirty="0" smtClean="0">
              <a:solidFill>
                <a:srgbClr val="00009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lnSpc>
                <a:spcPct val="50000"/>
              </a:lnSpc>
              <a:buClr>
                <a:srgbClr val="FF6600"/>
              </a:buClr>
              <a:buNone/>
            </a:pPr>
            <a:endParaRPr lang="el-GR" sz="2800" dirty="0" smtClean="0">
              <a:solidFill>
                <a:srgbClr val="00009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Clr>
                <a:srgbClr val="FF6600"/>
              </a:buClr>
              <a:buNone/>
            </a:pPr>
            <a:endParaRPr lang="el-GR" sz="2800" dirty="0">
              <a:solidFill>
                <a:srgbClr val="00009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buClr>
                <a:srgbClr val="FF6600"/>
              </a:buClr>
              <a:buBlip>
                <a:blip r:embed="rId2"/>
              </a:buBlip>
            </a:pPr>
            <a:r>
              <a:rPr lang="el-GR" sz="2800" dirty="0" smtClean="0">
                <a:solidFill>
                  <a:srgbClr val="000090"/>
                </a:solidFill>
                <a:latin typeface="Times New Roman" pitchFamily="18" charset="0"/>
                <a:cs typeface="Times New Roman" pitchFamily="18" charset="0"/>
              </a:rPr>
              <a:t>Τα εμβόλια αποτελούν</a:t>
            </a:r>
            <a:r>
              <a:rPr lang="el-GR" sz="2800" b="1" dirty="0" smtClean="0">
                <a:solidFill>
                  <a:srgbClr val="000090"/>
                </a:solidFill>
                <a:latin typeface="Times New Roman" pitchFamily="18" charset="0"/>
                <a:cs typeface="Times New Roman" pitchFamily="18" charset="0"/>
              </a:rPr>
              <a:t> κατάκτηση </a:t>
            </a:r>
            <a:r>
              <a:rPr lang="el-GR" sz="2800" dirty="0" smtClean="0">
                <a:solidFill>
                  <a:srgbClr val="000090"/>
                </a:solidFill>
                <a:latin typeface="Times New Roman" pitchFamily="18" charset="0"/>
                <a:cs typeface="Times New Roman" pitchFamily="18" charset="0"/>
              </a:rPr>
              <a:t>της ανθρωπότητας.</a:t>
            </a:r>
          </a:p>
          <a:p>
            <a:pPr marL="0" indent="0" algn="just">
              <a:buClr>
                <a:srgbClr val="FF6600"/>
              </a:buClr>
              <a:buNone/>
            </a:pPr>
            <a:endParaRPr lang="el-GR" sz="2800" dirty="0">
              <a:solidFill>
                <a:srgbClr val="00009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Clr>
                <a:srgbClr val="FF6600"/>
              </a:buClr>
              <a:buNone/>
            </a:pPr>
            <a:endParaRPr lang="el-GR" sz="2800" dirty="0" smtClean="0">
              <a:solidFill>
                <a:srgbClr val="00009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Clr>
                <a:srgbClr val="FF6600"/>
              </a:buClr>
              <a:buNone/>
            </a:pPr>
            <a:endParaRPr lang="el-GR" sz="2800" dirty="0">
              <a:solidFill>
                <a:srgbClr val="00009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0"/>
            <a:ext cx="8382000" cy="762000"/>
          </a:xfrm>
        </p:spPr>
        <p:txBody>
          <a:bodyPr>
            <a:normAutofit/>
          </a:bodyPr>
          <a:lstStyle/>
          <a:p>
            <a:pPr algn="ctr"/>
            <a:r>
              <a:rPr lang="el-GR" sz="4000" b="1" dirty="0">
                <a:solidFill>
                  <a:srgbClr val="FF66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/>
                <a:cs typeface="Times New Roman"/>
              </a:rPr>
              <a:t>Θειομερσάλη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685800" y="838200"/>
            <a:ext cx="8305800" cy="5867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spcBef>
                <a:spcPts val="0"/>
              </a:spcBef>
              <a:buClr>
                <a:srgbClr val="FF6600"/>
              </a:buClr>
              <a:buFont typeface="Wingdings" charset="2"/>
              <a:buChar char="ü"/>
            </a:pPr>
            <a:r>
              <a:rPr lang="el-GR" sz="2400" dirty="0" smtClean="0">
                <a:solidFill>
                  <a:srgbClr val="000090"/>
                </a:solidFill>
                <a:latin typeface="Times New Roman" pitchFamily="18" charset="0"/>
                <a:cs typeface="Times New Roman" pitchFamily="18" charset="0"/>
              </a:rPr>
              <a:t>Η </a:t>
            </a:r>
            <a:r>
              <a:rPr lang="el-GR" sz="2400" b="1" dirty="0" smtClean="0">
                <a:solidFill>
                  <a:srgbClr val="000090"/>
                </a:solidFill>
                <a:latin typeface="Times New Roman" pitchFamily="18" charset="0"/>
                <a:cs typeface="Times New Roman" pitchFamily="18" charset="0"/>
              </a:rPr>
              <a:t>θειομερσάλη</a:t>
            </a:r>
            <a:r>
              <a:rPr lang="el-GR" sz="2400" dirty="0" smtClean="0">
                <a:solidFill>
                  <a:srgbClr val="000090"/>
                </a:solidFill>
                <a:latin typeface="Times New Roman" pitchFamily="18" charset="0"/>
                <a:cs typeface="Times New Roman" pitchFamily="18" charset="0"/>
              </a:rPr>
              <a:t> ή </a:t>
            </a:r>
            <a:r>
              <a:rPr lang="en-GB" sz="2400" b="1" dirty="0" err="1" smtClean="0">
                <a:solidFill>
                  <a:srgbClr val="000090"/>
                </a:solidFill>
                <a:latin typeface="Times New Roman" pitchFamily="18" charset="0"/>
                <a:cs typeface="Times New Roman" pitchFamily="18" charset="0"/>
              </a:rPr>
              <a:t>thimerosal</a:t>
            </a:r>
            <a:r>
              <a:rPr lang="en-GB" sz="2400" dirty="0" smtClean="0">
                <a:solidFill>
                  <a:srgbClr val="00009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l-GR" sz="2400" dirty="0" smtClean="0">
                <a:solidFill>
                  <a:srgbClr val="000090"/>
                </a:solidFill>
                <a:latin typeface="Times New Roman" pitchFamily="18" charset="0"/>
                <a:cs typeface="Times New Roman" pitchFamily="18" charset="0"/>
              </a:rPr>
              <a:t>είναι </a:t>
            </a:r>
            <a:r>
              <a:rPr lang="el-GR" sz="2400" dirty="0">
                <a:solidFill>
                  <a:srgbClr val="000090"/>
                </a:solidFill>
                <a:latin typeface="Times New Roman" pitchFamily="18" charset="0"/>
                <a:cs typeface="Times New Roman" pitchFamily="18" charset="0"/>
              </a:rPr>
              <a:t>παράγωγο του </a:t>
            </a:r>
            <a:r>
              <a:rPr lang="el-GR" sz="2400" b="1" dirty="0" smtClean="0">
                <a:solidFill>
                  <a:srgbClr val="000090"/>
                </a:solidFill>
                <a:latin typeface="Times New Roman" pitchFamily="18" charset="0"/>
                <a:cs typeface="Times New Roman" pitchFamily="18" charset="0"/>
              </a:rPr>
              <a:t>αιθυλ-εστέρα</a:t>
            </a:r>
            <a:r>
              <a:rPr lang="el-GR" sz="2400" dirty="0" smtClean="0">
                <a:solidFill>
                  <a:srgbClr val="00009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l-GR" sz="2400" dirty="0">
                <a:solidFill>
                  <a:srgbClr val="000090"/>
                </a:solidFill>
                <a:latin typeface="Times New Roman" pitchFamily="18" charset="0"/>
                <a:cs typeface="Times New Roman" pitchFamily="18" charset="0"/>
              </a:rPr>
              <a:t>του υδραργύρου</a:t>
            </a:r>
            <a:r>
              <a:rPr lang="el-GR" sz="2400" dirty="0" smtClean="0">
                <a:solidFill>
                  <a:srgbClr val="00009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l-GR" sz="2400" dirty="0">
                <a:solidFill>
                  <a:srgbClr val="000090"/>
                </a:solidFill>
                <a:latin typeface="Times New Roman" pitchFamily="18" charset="0"/>
                <a:cs typeface="Times New Roman" pitchFamily="18" charset="0"/>
              </a:rPr>
              <a:t>Από το 1930 και μέχρι το τέλος της δεκαετίας του ’90 χρησιμοποιήθηκε εκτεταμένα σε αρκετά εμβόλια ως συντηρητικό</a:t>
            </a:r>
            <a:r>
              <a:rPr lang="el-GR" sz="2400" dirty="0" smtClean="0">
                <a:solidFill>
                  <a:srgbClr val="00009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>
              <a:buClr>
                <a:srgbClr val="FF6600"/>
              </a:buClr>
              <a:buFont typeface="Wingdings" charset="2"/>
              <a:buChar char="ü"/>
            </a:pPr>
            <a:r>
              <a:rPr lang="el-GR" sz="2400" dirty="0" smtClean="0">
                <a:solidFill>
                  <a:srgbClr val="000090"/>
                </a:solidFill>
                <a:latin typeface="Times New Roman" pitchFamily="18" charset="0"/>
                <a:cs typeface="Times New Roman" pitchFamily="18" charset="0"/>
              </a:rPr>
              <a:t>Αποσύρθηκε </a:t>
            </a:r>
            <a:r>
              <a:rPr lang="el-GR" sz="2400" b="1" dirty="0">
                <a:solidFill>
                  <a:srgbClr val="000090"/>
                </a:solidFill>
                <a:latin typeface="Times New Roman" pitchFamily="18" charset="0"/>
                <a:cs typeface="Times New Roman" pitchFamily="18" charset="0"/>
              </a:rPr>
              <a:t>προληπτικά</a:t>
            </a:r>
            <a:r>
              <a:rPr lang="el-GR" sz="2400" dirty="0">
                <a:solidFill>
                  <a:srgbClr val="000090"/>
                </a:solidFill>
                <a:latin typeface="Times New Roman" pitchFamily="18" charset="0"/>
                <a:cs typeface="Times New Roman" pitchFamily="18" charset="0"/>
              </a:rPr>
              <a:t> το 1999, μετά από κοινή σύσταση του FDA και της Αμερικανικής Παιδιατρικής Ακαδημίας, </a:t>
            </a:r>
            <a:r>
              <a:rPr lang="el-GR" sz="2400" dirty="0" smtClean="0">
                <a:solidFill>
                  <a:srgbClr val="000090"/>
                </a:solidFill>
                <a:latin typeface="Times New Roman" pitchFamily="18" charset="0"/>
                <a:cs typeface="Times New Roman" pitchFamily="18" charset="0"/>
              </a:rPr>
              <a:t>για το ενδεχόμενο η θειομερσάλη να ακολουθεί το προφίλ του μεθυλ-εστέρα του υδραργύρου.</a:t>
            </a:r>
          </a:p>
          <a:p>
            <a:pPr algn="just">
              <a:buClr>
                <a:srgbClr val="FF6600"/>
              </a:buClr>
              <a:buFont typeface="Wingdings" charset="2"/>
              <a:buChar char="ü"/>
            </a:pPr>
            <a:r>
              <a:rPr lang="el-GR" sz="2400" b="1" dirty="0" smtClean="0">
                <a:solidFill>
                  <a:srgbClr val="000090"/>
                </a:solidFill>
                <a:latin typeface="Times New Roman" pitchFamily="18" charset="0"/>
                <a:cs typeface="Times New Roman" pitchFamily="18" charset="0"/>
              </a:rPr>
              <a:t>Μεθυλ</a:t>
            </a:r>
            <a:r>
              <a:rPr lang="el-GR" sz="2400" b="1" dirty="0">
                <a:solidFill>
                  <a:srgbClr val="000090"/>
                </a:solidFill>
                <a:latin typeface="Times New Roman" pitchFamily="18" charset="0"/>
                <a:cs typeface="Times New Roman" pitchFamily="18" charset="0"/>
              </a:rPr>
              <a:t>-εστέρας </a:t>
            </a:r>
            <a:r>
              <a:rPr lang="el-GR" sz="2400" dirty="0">
                <a:solidFill>
                  <a:srgbClr val="000090"/>
                </a:solidFill>
                <a:latin typeface="Times New Roman" pitchFamily="18" charset="0"/>
                <a:cs typeface="Times New Roman" pitchFamily="18" charset="0"/>
              </a:rPr>
              <a:t>του </a:t>
            </a:r>
            <a:r>
              <a:rPr lang="el-GR" sz="2400" dirty="0" smtClean="0">
                <a:solidFill>
                  <a:srgbClr val="000090"/>
                </a:solidFill>
                <a:latin typeface="Times New Roman" pitchFamily="18" charset="0"/>
                <a:cs typeface="Times New Roman" pitchFamily="18" charset="0"/>
              </a:rPr>
              <a:t>υδραργύρου</a:t>
            </a:r>
            <a:r>
              <a:rPr lang="en-GB" sz="2400" dirty="0" smtClean="0">
                <a:solidFill>
                  <a:srgbClr val="00009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l-GR" sz="2400" dirty="0" smtClean="0">
                <a:solidFill>
                  <a:srgbClr val="000090"/>
                </a:solidFill>
                <a:latin typeface="Times New Roman" pitchFamily="18" charset="0"/>
                <a:cs typeface="Times New Roman" pitchFamily="18" charset="0"/>
              </a:rPr>
              <a:t> γνωστή νευροτοξίνη </a:t>
            </a:r>
            <a:r>
              <a:rPr lang="en-GB" sz="2400" dirty="0" smtClean="0">
                <a:solidFill>
                  <a:srgbClr val="00009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l-GR" sz="2400" dirty="0" smtClean="0">
                <a:solidFill>
                  <a:srgbClr val="000090"/>
                </a:solidFill>
                <a:latin typeface="Times New Roman" pitchFamily="18" charset="0"/>
                <a:cs typeface="Times New Roman" pitchFamily="18" charset="0"/>
              </a:rPr>
              <a:t>οστρακοειδή </a:t>
            </a:r>
            <a:r>
              <a:rPr lang="el-GR" sz="2400" dirty="0">
                <a:solidFill>
                  <a:srgbClr val="000090"/>
                </a:solidFill>
                <a:latin typeface="Times New Roman" pitchFamily="18" charset="0"/>
                <a:cs typeface="Times New Roman" pitchFamily="18" charset="0"/>
              </a:rPr>
              <a:t>και </a:t>
            </a:r>
            <a:r>
              <a:rPr lang="el-GR" sz="2400" dirty="0" smtClean="0">
                <a:solidFill>
                  <a:srgbClr val="000090"/>
                </a:solidFill>
                <a:latin typeface="Times New Roman" pitchFamily="18" charset="0"/>
                <a:cs typeface="Times New Roman" pitchFamily="18" charset="0"/>
              </a:rPr>
              <a:t>μεγάλα ψάρια</a:t>
            </a:r>
            <a:r>
              <a:rPr lang="en-GB" sz="2400" dirty="0" smtClean="0">
                <a:solidFill>
                  <a:srgbClr val="000090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r>
              <a:rPr lang="el-GR" sz="2400" dirty="0" smtClean="0">
                <a:solidFill>
                  <a:srgbClr val="00009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>
              <a:buClr>
                <a:srgbClr val="FF6600"/>
              </a:buClr>
              <a:buFont typeface="Wingdings" charset="2"/>
              <a:buChar char="ü"/>
            </a:pPr>
            <a:r>
              <a:rPr lang="el-GR" sz="2400" dirty="0" smtClean="0">
                <a:solidFill>
                  <a:srgbClr val="000090"/>
                </a:solidFill>
                <a:latin typeface="Times New Roman" pitchFamily="18" charset="0"/>
                <a:cs typeface="Times New Roman" pitchFamily="18" charset="0"/>
              </a:rPr>
              <a:t>Μεταγενέστερες </a:t>
            </a:r>
            <a:r>
              <a:rPr lang="el-GR" sz="2400" dirty="0">
                <a:solidFill>
                  <a:srgbClr val="000090"/>
                </a:solidFill>
                <a:latin typeface="Times New Roman" pitchFamily="18" charset="0"/>
                <a:cs typeface="Times New Roman" pitchFamily="18" charset="0"/>
              </a:rPr>
              <a:t>έρευνες έδειξαν ότι το τοξικοκινητικό προφίλ της θειομερσάλης είναι τελείως διαφορετικό από αυτό του υδραργυρικού </a:t>
            </a:r>
            <a:r>
              <a:rPr lang="el-GR" sz="2400" dirty="0" smtClean="0">
                <a:solidFill>
                  <a:srgbClr val="000090"/>
                </a:solidFill>
                <a:latin typeface="Times New Roman" pitchFamily="18" charset="0"/>
                <a:cs typeface="Times New Roman" pitchFamily="18" charset="0"/>
              </a:rPr>
              <a:t>μεθυλ-εστέρα </a:t>
            </a:r>
            <a:r>
              <a:rPr lang="el-GR" sz="2400" dirty="0">
                <a:solidFill>
                  <a:srgbClr val="000090"/>
                </a:solidFill>
                <a:latin typeface="Times New Roman" pitchFamily="18" charset="0"/>
                <a:cs typeface="Times New Roman" pitchFamily="18" charset="0"/>
              </a:rPr>
              <a:t>και, όπως υπονοήθηκε από τα επιδημιολογικά δεδομένα, πολύ </a:t>
            </a:r>
            <a:r>
              <a:rPr lang="el-GR" sz="2400" b="1" dirty="0">
                <a:solidFill>
                  <a:srgbClr val="000090"/>
                </a:solidFill>
                <a:latin typeface="Times New Roman" pitchFamily="18" charset="0"/>
                <a:cs typeface="Times New Roman" pitchFamily="18" charset="0"/>
              </a:rPr>
              <a:t>ασφαλέστερο</a:t>
            </a:r>
            <a:r>
              <a:rPr lang="el-GR" sz="2400" dirty="0">
                <a:solidFill>
                  <a:srgbClr val="00009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0" algn="just">
              <a:buClr>
                <a:srgbClr val="FF6600"/>
              </a:buClr>
              <a:buNone/>
            </a:pPr>
            <a:endParaRPr lang="el-GR" sz="2800" dirty="0">
              <a:solidFill>
                <a:srgbClr val="00009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8015167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 txBox="1">
            <a:spLocks/>
          </p:cNvSpPr>
          <p:nvPr/>
        </p:nvSpPr>
        <p:spPr>
          <a:xfrm>
            <a:off x="685800" y="914400"/>
            <a:ext cx="8305800" cy="594360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buClr>
                <a:srgbClr val="009ED6"/>
              </a:buClr>
              <a:buFont typeface="Wingdings" charset="2"/>
              <a:buChar char="ü"/>
            </a:pPr>
            <a:r>
              <a:rPr lang="el-GR" sz="2800" dirty="0" smtClean="0">
                <a:solidFill>
                  <a:srgbClr val="000090"/>
                </a:solidFill>
                <a:latin typeface="Times New Roman" pitchFamily="18" charset="0"/>
                <a:cs typeface="Times New Roman" pitchFamily="18" charset="0"/>
              </a:rPr>
              <a:t>Το αλουμίνιο βρίσκεται σε μεγάλες ποσότητες στη φύση. Καταναλώνεται μέσω του πόσιμου νερού, τροφών, του γάλατος-φόρμουλα.</a:t>
            </a:r>
            <a:endParaRPr lang="en-GB" sz="2800" dirty="0" smtClean="0">
              <a:solidFill>
                <a:srgbClr val="00009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50000"/>
              </a:lnSpc>
              <a:buClr>
                <a:srgbClr val="009ED6"/>
              </a:buClr>
              <a:buFont typeface="Wingdings" charset="2"/>
              <a:buChar char="ü"/>
            </a:pPr>
            <a:endParaRPr lang="el-GR" sz="2800" dirty="0">
              <a:solidFill>
                <a:srgbClr val="00009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buClr>
                <a:srgbClr val="009ED6"/>
              </a:buClr>
              <a:buFont typeface="Wingdings" charset="2"/>
              <a:buChar char="ü"/>
            </a:pPr>
            <a:r>
              <a:rPr lang="en-GB" sz="2800" dirty="0" smtClean="0">
                <a:solidFill>
                  <a:srgbClr val="000090"/>
                </a:solidFill>
                <a:latin typeface="Times New Roman" pitchFamily="18" charset="0"/>
                <a:cs typeface="Times New Roman" pitchFamily="18" charset="0"/>
              </a:rPr>
              <a:t>H </a:t>
            </a:r>
            <a:r>
              <a:rPr lang="el-GR" sz="2800" dirty="0" smtClean="0">
                <a:solidFill>
                  <a:srgbClr val="000090"/>
                </a:solidFill>
                <a:latin typeface="Times New Roman" pitchFamily="18" charset="0"/>
                <a:cs typeface="Times New Roman" pitchFamily="18" charset="0"/>
              </a:rPr>
              <a:t>μελέτη του </a:t>
            </a:r>
            <a:r>
              <a:rPr lang="en-GB" sz="2800" dirty="0" smtClean="0">
                <a:solidFill>
                  <a:srgbClr val="000090"/>
                </a:solidFill>
                <a:latin typeface="Times New Roman" pitchFamily="18" charset="0"/>
                <a:cs typeface="Times New Roman" pitchFamily="18" charset="0"/>
              </a:rPr>
              <a:t>FDA </a:t>
            </a:r>
            <a:r>
              <a:rPr lang="el-GR" sz="2800" dirty="0" smtClean="0">
                <a:solidFill>
                  <a:srgbClr val="000090"/>
                </a:solidFill>
                <a:latin typeface="Times New Roman" pitchFamily="18" charset="0"/>
                <a:cs typeface="Times New Roman" pitchFamily="18" charset="0"/>
              </a:rPr>
              <a:t>ανέδειξε ότι η μέγιστη ποσότητα αλουμινίου στην οποία μπορεί να εκτεθεί ένα βρέφος από τα εμβόλια είναι 4.225</a:t>
            </a:r>
            <a:r>
              <a:rPr lang="en-GB" sz="2800" dirty="0" smtClean="0">
                <a:solidFill>
                  <a:srgbClr val="000090"/>
                </a:solidFill>
                <a:latin typeface="Times New Roman" pitchFamily="18" charset="0"/>
                <a:cs typeface="Times New Roman" pitchFamily="18" charset="0"/>
              </a:rPr>
              <a:t> mg</a:t>
            </a:r>
            <a:r>
              <a:rPr lang="el-GR" sz="2800" dirty="0" smtClean="0">
                <a:solidFill>
                  <a:srgbClr val="00009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GB" sz="2800" dirty="0" smtClean="0">
              <a:solidFill>
                <a:srgbClr val="00009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lnSpc>
                <a:spcPct val="50000"/>
              </a:lnSpc>
              <a:buClr>
                <a:srgbClr val="FF6600"/>
              </a:buClr>
              <a:buNone/>
            </a:pPr>
            <a:endParaRPr lang="en-GB" sz="2800" dirty="0" smtClean="0">
              <a:solidFill>
                <a:srgbClr val="00009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buClr>
                <a:srgbClr val="009ED6"/>
              </a:buClr>
              <a:buFont typeface="Wingdings" charset="2"/>
              <a:buChar char="ü"/>
            </a:pPr>
            <a:r>
              <a:rPr lang="en-GB" sz="2800" dirty="0" smtClean="0">
                <a:solidFill>
                  <a:srgbClr val="000090"/>
                </a:solidFill>
                <a:latin typeface="Times New Roman" pitchFamily="18" charset="0"/>
                <a:cs typeface="Times New Roman" pitchFamily="18" charset="0"/>
              </a:rPr>
              <a:t>H </a:t>
            </a:r>
            <a:r>
              <a:rPr lang="el-GR" sz="2800" dirty="0" smtClean="0">
                <a:solidFill>
                  <a:srgbClr val="000090"/>
                </a:solidFill>
                <a:latin typeface="Times New Roman" pitchFamily="18" charset="0"/>
                <a:cs typeface="Times New Roman" pitchFamily="18" charset="0"/>
              </a:rPr>
              <a:t>ο</a:t>
            </a:r>
            <a:r>
              <a:rPr lang="el-GR" sz="2800" dirty="0">
                <a:solidFill>
                  <a:srgbClr val="000090"/>
                </a:solidFill>
                <a:latin typeface="Times New Roman" pitchFamily="18" charset="0"/>
                <a:cs typeface="Times New Roman" pitchFamily="18" charset="0"/>
              </a:rPr>
              <a:t>λ</a:t>
            </a:r>
            <a:r>
              <a:rPr lang="el-GR" sz="2800" dirty="0" smtClean="0">
                <a:solidFill>
                  <a:srgbClr val="000090"/>
                </a:solidFill>
                <a:latin typeface="Times New Roman" pitchFamily="18" charset="0"/>
                <a:cs typeface="Times New Roman" pitchFamily="18" charset="0"/>
              </a:rPr>
              <a:t>ική </a:t>
            </a:r>
            <a:r>
              <a:rPr lang="el-GR" sz="2800" dirty="0">
                <a:solidFill>
                  <a:srgbClr val="000090"/>
                </a:solidFill>
                <a:latin typeface="Times New Roman" pitchFamily="18" charset="0"/>
                <a:cs typeface="Times New Roman" pitchFamily="18" charset="0"/>
              </a:rPr>
              <a:t>έκθεση των βρεφών σε αλουμίνιο από τα εμβόλια κατά το 1 έτος ζωής, είναι εξαιρετικά χαμηλή</a:t>
            </a:r>
            <a:r>
              <a:rPr lang="el-GR" sz="2800" dirty="0" smtClean="0">
                <a:solidFill>
                  <a:srgbClr val="00009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l-GR" sz="2800" i="1" dirty="0" smtClean="0">
                <a:solidFill>
                  <a:srgbClr val="FF660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GB" sz="2800" i="1" dirty="0" smtClean="0">
                <a:solidFill>
                  <a:srgbClr val="FF6600"/>
                </a:solidFill>
                <a:latin typeface="Times New Roman" pitchFamily="18" charset="0"/>
                <a:cs typeface="Times New Roman" pitchFamily="18" charset="0"/>
              </a:rPr>
              <a:t>Agency for Toxic Substances and Disease Registry/FDA).</a:t>
            </a:r>
            <a:endParaRPr lang="el-GR" sz="2800" i="1" dirty="0" smtClean="0">
              <a:solidFill>
                <a:srgbClr val="FF66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50000"/>
              </a:lnSpc>
              <a:buClr>
                <a:srgbClr val="009ED6"/>
              </a:buClr>
              <a:buFont typeface="Wingdings" charset="2"/>
              <a:buChar char="ü"/>
            </a:pPr>
            <a:endParaRPr lang="en-GB" sz="2800" i="1" dirty="0">
              <a:solidFill>
                <a:srgbClr val="FF66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Clr>
                <a:srgbClr val="FF6600"/>
              </a:buClr>
              <a:buNone/>
            </a:pPr>
            <a:r>
              <a:rPr lang="en-US" sz="1500" i="1" dirty="0" smtClean="0">
                <a:solidFill>
                  <a:srgbClr val="FF6600"/>
                </a:solidFill>
                <a:latin typeface="Times New Roman"/>
                <a:cs typeface="Times New Roman"/>
              </a:rPr>
              <a:t>1. Keith </a:t>
            </a:r>
            <a:r>
              <a:rPr lang="en-US" sz="1500" i="1" dirty="0">
                <a:solidFill>
                  <a:srgbClr val="FF6600"/>
                </a:solidFill>
                <a:latin typeface="Times New Roman"/>
                <a:cs typeface="Times New Roman"/>
              </a:rPr>
              <a:t>LS, Jones DE, Chou CH. </a:t>
            </a:r>
            <a:r>
              <a:rPr lang="en-US" sz="1500" i="1" dirty="0" smtClean="0">
                <a:solidFill>
                  <a:srgbClr val="FF6600"/>
                </a:solidFill>
                <a:latin typeface="Times New Roman"/>
                <a:cs typeface="Times New Roman"/>
              </a:rPr>
              <a:t>“Aluminum </a:t>
            </a:r>
            <a:r>
              <a:rPr lang="en-US" sz="1500" i="1" dirty="0" err="1">
                <a:solidFill>
                  <a:srgbClr val="FF6600"/>
                </a:solidFill>
                <a:latin typeface="Times New Roman"/>
                <a:cs typeface="Times New Roman"/>
              </a:rPr>
              <a:t>toxicokinetics</a:t>
            </a:r>
            <a:r>
              <a:rPr lang="en-US" sz="1500" i="1" dirty="0">
                <a:solidFill>
                  <a:srgbClr val="FF6600"/>
                </a:solidFill>
                <a:latin typeface="Times New Roman"/>
                <a:cs typeface="Times New Roman"/>
              </a:rPr>
              <a:t> regarding </a:t>
            </a:r>
            <a:r>
              <a:rPr lang="en-US" sz="1500" i="1" dirty="0" err="1">
                <a:solidFill>
                  <a:srgbClr val="FF6600"/>
                </a:solidFill>
                <a:latin typeface="Times New Roman"/>
                <a:cs typeface="Times New Roman"/>
              </a:rPr>
              <a:t>infrant</a:t>
            </a:r>
            <a:r>
              <a:rPr lang="en-US" sz="1500" i="1" dirty="0">
                <a:solidFill>
                  <a:srgbClr val="FF6600"/>
                </a:solidFill>
                <a:latin typeface="Times New Roman"/>
                <a:cs typeface="Times New Roman"/>
              </a:rPr>
              <a:t> diet and </a:t>
            </a:r>
            <a:r>
              <a:rPr lang="en-US" sz="1500" i="1" dirty="0" smtClean="0">
                <a:solidFill>
                  <a:srgbClr val="FF6600"/>
                </a:solidFill>
                <a:latin typeface="Times New Roman"/>
                <a:cs typeface="Times New Roman"/>
              </a:rPr>
              <a:t>vaccinations”. </a:t>
            </a:r>
            <a:r>
              <a:rPr lang="en-US" sz="1500" i="1" dirty="0">
                <a:solidFill>
                  <a:srgbClr val="FF6600"/>
                </a:solidFill>
                <a:latin typeface="Times New Roman"/>
                <a:cs typeface="Times New Roman"/>
              </a:rPr>
              <a:t>Vaccine 2002;20(</a:t>
            </a:r>
            <a:r>
              <a:rPr lang="en-US" sz="1500" i="1" dirty="0" err="1">
                <a:solidFill>
                  <a:srgbClr val="FF6600"/>
                </a:solidFill>
                <a:latin typeface="Times New Roman"/>
                <a:cs typeface="Times New Roman"/>
              </a:rPr>
              <a:t>Sppl</a:t>
            </a:r>
            <a:r>
              <a:rPr lang="en-US" sz="1500" i="1" dirty="0">
                <a:solidFill>
                  <a:srgbClr val="FF6600"/>
                </a:solidFill>
                <a:latin typeface="Times New Roman"/>
                <a:cs typeface="Times New Roman"/>
              </a:rPr>
              <a:t>. 3):513-</a:t>
            </a:r>
            <a:r>
              <a:rPr lang="en-US" sz="1500" i="1" dirty="0" smtClean="0">
                <a:solidFill>
                  <a:srgbClr val="FF6600"/>
                </a:solidFill>
                <a:latin typeface="Times New Roman"/>
                <a:cs typeface="Times New Roman"/>
              </a:rPr>
              <a:t>7.</a:t>
            </a:r>
          </a:p>
          <a:p>
            <a:pPr marL="0" indent="0">
              <a:buNone/>
            </a:pPr>
            <a:r>
              <a:rPr lang="en-GB" sz="1500" i="1" dirty="0" smtClean="0">
                <a:solidFill>
                  <a:srgbClr val="FF6600"/>
                </a:solidFill>
                <a:latin typeface="Times New Roman"/>
                <a:cs typeface="Times New Roman"/>
              </a:rPr>
              <a:t>2. </a:t>
            </a:r>
            <a:r>
              <a:rPr lang="en-GB" sz="1500" i="1" dirty="0" err="1" smtClean="0">
                <a:solidFill>
                  <a:srgbClr val="FF6600"/>
                </a:solidFill>
                <a:latin typeface="Times New Roman"/>
                <a:cs typeface="Times New Roman"/>
              </a:rPr>
              <a:t>Mitkus</a:t>
            </a:r>
            <a:r>
              <a:rPr lang="en-GB" sz="1500" i="1" dirty="0" smtClean="0">
                <a:solidFill>
                  <a:srgbClr val="FF6600"/>
                </a:solidFill>
                <a:latin typeface="Times New Roman"/>
                <a:cs typeface="Times New Roman"/>
              </a:rPr>
              <a:t> RJ, King DB, Hess MA, </a:t>
            </a:r>
            <a:r>
              <a:rPr lang="en-GB" sz="1500" i="1" dirty="0" err="1" smtClean="0">
                <a:solidFill>
                  <a:srgbClr val="FF6600"/>
                </a:solidFill>
                <a:latin typeface="Times New Roman"/>
                <a:cs typeface="Times New Roman"/>
              </a:rPr>
              <a:t>Forshee</a:t>
            </a:r>
            <a:r>
              <a:rPr lang="en-GB" sz="1500" i="1" dirty="0" smtClean="0">
                <a:solidFill>
                  <a:srgbClr val="FF6600"/>
                </a:solidFill>
                <a:latin typeface="Times New Roman"/>
                <a:cs typeface="Times New Roman"/>
              </a:rPr>
              <a:t> RA. </a:t>
            </a:r>
            <a:r>
              <a:rPr lang="en-US" sz="1500" i="1" dirty="0" smtClean="0">
                <a:solidFill>
                  <a:srgbClr val="FF6600"/>
                </a:solidFill>
                <a:latin typeface="Times New Roman"/>
                <a:cs typeface="Times New Roman"/>
              </a:rPr>
              <a:t>“</a:t>
            </a:r>
            <a:r>
              <a:rPr lang="en-US" sz="1500" i="1" dirty="0">
                <a:solidFill>
                  <a:srgbClr val="FF6600"/>
                </a:solidFill>
                <a:latin typeface="Times New Roman"/>
                <a:cs typeface="Times New Roman"/>
              </a:rPr>
              <a:t>Updated aluminum pharmacokinetics following infant exposures through diet and </a:t>
            </a:r>
            <a:r>
              <a:rPr lang="en-US" sz="1500" i="1" dirty="0" smtClean="0">
                <a:solidFill>
                  <a:srgbClr val="FF6600"/>
                </a:solidFill>
                <a:latin typeface="Times New Roman"/>
                <a:cs typeface="Times New Roman"/>
              </a:rPr>
              <a:t>vaccination”, </a:t>
            </a:r>
            <a:r>
              <a:rPr lang="fr-FR" sz="1500" i="1" dirty="0" smtClean="0">
                <a:solidFill>
                  <a:srgbClr val="FF6600"/>
                </a:solidFill>
                <a:latin typeface="Times New Roman"/>
                <a:cs typeface="Times New Roman"/>
              </a:rPr>
              <a:t>Vaccine </a:t>
            </a:r>
            <a:r>
              <a:rPr lang="fr-FR" sz="1500" i="1" dirty="0">
                <a:solidFill>
                  <a:srgbClr val="FF6600"/>
                </a:solidFill>
                <a:latin typeface="Times New Roman"/>
                <a:cs typeface="Times New Roman"/>
              </a:rPr>
              <a:t>29 (2011) 9538-9543  </a:t>
            </a:r>
            <a:r>
              <a:rPr lang="fr-FR" sz="1500" i="1" dirty="0" err="1">
                <a:solidFill>
                  <a:srgbClr val="FF6600"/>
                </a:solidFill>
                <a:latin typeface="Times New Roman"/>
                <a:cs typeface="Times New Roman"/>
              </a:rPr>
              <a:t>doi.org</a:t>
            </a:r>
            <a:r>
              <a:rPr lang="fr-FR" sz="1500" i="1" dirty="0">
                <a:solidFill>
                  <a:srgbClr val="FF6600"/>
                </a:solidFill>
                <a:latin typeface="Times New Roman"/>
                <a:cs typeface="Times New Roman"/>
              </a:rPr>
              <a:t>/10.1016/j.vaccine.</a:t>
            </a:r>
            <a:r>
              <a:rPr lang="fr-FR" sz="1500" i="1" dirty="0" smtClean="0">
                <a:solidFill>
                  <a:srgbClr val="FF6600"/>
                </a:solidFill>
                <a:latin typeface="Times New Roman"/>
                <a:cs typeface="Times New Roman"/>
              </a:rPr>
              <a:t>2011.09.124.</a:t>
            </a:r>
            <a:endParaRPr lang="el-GR" sz="1500" i="1" dirty="0">
              <a:solidFill>
                <a:srgbClr val="FF6600"/>
              </a:solidFill>
              <a:latin typeface="Times New Roman"/>
              <a:cs typeface="Times New Roman"/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762000" y="0"/>
            <a:ext cx="8229600" cy="990600"/>
          </a:xfrm>
        </p:spPr>
        <p:txBody>
          <a:bodyPr>
            <a:normAutofit/>
          </a:bodyPr>
          <a:lstStyle/>
          <a:p>
            <a:pPr algn="ctr"/>
            <a:r>
              <a:rPr lang="el-GR" sz="4000" b="1" dirty="0">
                <a:solidFill>
                  <a:srgbClr val="FF66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/>
                <a:cs typeface="Times New Roman"/>
              </a:rPr>
              <a:t>Αλουμίνιο</a:t>
            </a:r>
          </a:p>
        </p:txBody>
      </p:sp>
    </p:spTree>
    <p:extLst>
      <p:ext uri="{BB962C8B-B14F-4D97-AF65-F5344CB8AC3E}">
        <p14:creationId xmlns:p14="http://schemas.microsoft.com/office/powerpoint/2010/main" val="2863865888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0"/>
            <a:ext cx="8229600" cy="990600"/>
          </a:xfrm>
        </p:spPr>
        <p:txBody>
          <a:bodyPr>
            <a:norm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l-GR" sz="4000" b="1" dirty="0">
                <a:solidFill>
                  <a:srgbClr val="FF66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/>
                <a:ea typeface="+mn-ea"/>
                <a:cs typeface="Times New Roman"/>
              </a:rPr>
              <a:t>Ισχυρισμός (2)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685800" y="914400"/>
            <a:ext cx="8305800" cy="5791200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Clr>
                <a:srgbClr val="FF6600"/>
              </a:buClr>
              <a:buNone/>
            </a:pPr>
            <a:r>
              <a:rPr lang="el-GR" b="1" i="1" dirty="0">
                <a:solidFill>
                  <a:srgbClr val="009ED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/>
                <a:cs typeface="Times New Roman"/>
              </a:rPr>
              <a:t> Η αύξηση του αριθμού των εμβολίων στα πρώτα 1-2 χρόνια ζωής προκαλεί υπερφόρτωση του ανοσιακού </a:t>
            </a:r>
            <a:r>
              <a:rPr lang="el-GR" b="1" i="1" dirty="0" smtClean="0">
                <a:solidFill>
                  <a:srgbClr val="009ED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/>
                <a:cs typeface="Times New Roman"/>
              </a:rPr>
              <a:t>συστήματος.</a:t>
            </a:r>
            <a:endParaRPr lang="el-GR" b="1" i="1" dirty="0">
              <a:solidFill>
                <a:srgbClr val="009ED6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/>
              <a:cs typeface="Times New Roman"/>
            </a:endParaRPr>
          </a:p>
          <a:p>
            <a:pPr marL="0" indent="0" algn="just">
              <a:buClr>
                <a:srgbClr val="FF6600"/>
              </a:buClr>
              <a:buNone/>
            </a:pPr>
            <a:r>
              <a:rPr lang="el-GR" b="1" i="1" dirty="0">
                <a:solidFill>
                  <a:srgbClr val="009ED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/>
                <a:cs typeface="Times New Roman"/>
              </a:rPr>
              <a:t> Το ανοσοποιητικό σύστημα του βρέφους είναι ανώριμο για να αντεπεξέλθει στον αυξημένο αριθμό αντιγόνων.</a:t>
            </a:r>
          </a:p>
          <a:p>
            <a:pPr marL="0" indent="0" algn="just">
              <a:lnSpc>
                <a:spcPct val="70000"/>
              </a:lnSpc>
              <a:buClr>
                <a:srgbClr val="FF6600"/>
              </a:buClr>
              <a:buNone/>
            </a:pPr>
            <a:endParaRPr lang="el-GR" sz="2800" i="1" dirty="0" smtClean="0">
              <a:solidFill>
                <a:srgbClr val="009ED6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Clr>
                <a:srgbClr val="FF6600"/>
              </a:buClr>
              <a:buNone/>
            </a:pPr>
            <a:r>
              <a:rPr lang="el-GR" sz="3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Απάντηση</a:t>
            </a:r>
            <a:r>
              <a:rPr lang="en-GB" sz="3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el-GR" sz="3000" b="1" i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lnSpc>
                <a:spcPct val="60000"/>
              </a:lnSpc>
              <a:buClr>
                <a:srgbClr val="FF6600"/>
              </a:buClr>
              <a:buNone/>
            </a:pPr>
            <a:endParaRPr lang="el-GR" sz="3000" b="1" i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20000"/>
              </a:lnSpc>
              <a:buClr>
                <a:srgbClr val="009ED6"/>
              </a:buClr>
              <a:buFont typeface="Wingdings" charset="2"/>
              <a:buChar char="ü"/>
            </a:pPr>
            <a:r>
              <a:rPr lang="en-GB" sz="3000" b="1" i="1" dirty="0" smtClean="0">
                <a:solidFill>
                  <a:srgbClr val="000090"/>
                </a:solidFill>
                <a:latin typeface="Times New Roman" pitchFamily="18" charset="0"/>
                <a:cs typeface="Times New Roman" pitchFamily="18" charset="0"/>
              </a:rPr>
              <a:t>To </a:t>
            </a:r>
            <a:r>
              <a:rPr lang="el-GR" sz="3000" b="1" i="1" dirty="0" smtClean="0">
                <a:solidFill>
                  <a:srgbClr val="000090"/>
                </a:solidFill>
                <a:latin typeface="Times New Roman" pitchFamily="18" charset="0"/>
                <a:cs typeface="Times New Roman" pitchFamily="18" charset="0"/>
              </a:rPr>
              <a:t>βρέφος έχει τη θεωρητική δυνατότητα να αντιμετωπίσει 1.000.000 αντιγόνα, επομένως μπορεί να ανταποκριθεί επαρκώς σε 10.000 εμβόλια ταυτόχρονα!</a:t>
            </a:r>
            <a:endParaRPr lang="en-GB" sz="3000" b="1" i="1" dirty="0" smtClean="0">
              <a:solidFill>
                <a:srgbClr val="00009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20000"/>
              </a:lnSpc>
              <a:buClr>
                <a:srgbClr val="009ED6"/>
              </a:buClr>
              <a:buFont typeface="Wingdings" charset="2"/>
              <a:buChar char="ü"/>
            </a:pPr>
            <a:r>
              <a:rPr lang="el-GR" sz="2800" b="1" dirty="0" smtClean="0">
                <a:solidFill>
                  <a:srgbClr val="000090"/>
                </a:solidFill>
                <a:latin typeface="Times New Roman" pitchFamily="18" charset="0"/>
                <a:cs typeface="Times New Roman" pitchFamily="18" charset="0"/>
              </a:rPr>
              <a:t>Δεκαετία </a:t>
            </a:r>
            <a:r>
              <a:rPr lang="en-GB" sz="2800" b="1" dirty="0" smtClean="0">
                <a:solidFill>
                  <a:srgbClr val="000090"/>
                </a:solidFill>
                <a:latin typeface="Times New Roman" pitchFamily="18" charset="0"/>
                <a:cs typeface="Times New Roman" pitchFamily="18" charset="0"/>
              </a:rPr>
              <a:t>‘</a:t>
            </a:r>
            <a:r>
              <a:rPr lang="el-GR" sz="2800" b="1" dirty="0" smtClean="0">
                <a:solidFill>
                  <a:srgbClr val="000090"/>
                </a:solidFill>
                <a:latin typeface="Times New Roman" pitchFamily="18" charset="0"/>
                <a:cs typeface="Times New Roman" pitchFamily="18" charset="0"/>
              </a:rPr>
              <a:t>80</a:t>
            </a:r>
            <a:r>
              <a:rPr lang="en-GB" sz="2800" b="1" dirty="0" smtClean="0">
                <a:solidFill>
                  <a:srgbClr val="00009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GB" sz="2800" dirty="0" smtClean="0">
                <a:solidFill>
                  <a:srgbClr val="000090"/>
                </a:solidFill>
                <a:latin typeface="Times New Roman" pitchFamily="18" charset="0"/>
                <a:cs typeface="Times New Roman" pitchFamily="18" charset="0"/>
              </a:rPr>
              <a:t>7 </a:t>
            </a:r>
            <a:r>
              <a:rPr lang="el-GR" sz="2800" dirty="0" smtClean="0">
                <a:solidFill>
                  <a:srgbClr val="000090"/>
                </a:solidFill>
                <a:latin typeface="Times New Roman" pitchFamily="18" charset="0"/>
                <a:cs typeface="Times New Roman" pitchFamily="18" charset="0"/>
              </a:rPr>
              <a:t>εμβόλια με 3000 αντιγόνα.</a:t>
            </a:r>
          </a:p>
          <a:p>
            <a:pPr algn="just">
              <a:lnSpc>
                <a:spcPct val="120000"/>
              </a:lnSpc>
              <a:buClr>
                <a:srgbClr val="009ED6"/>
              </a:buClr>
              <a:buFont typeface="Wingdings" charset="2"/>
              <a:buChar char="ü"/>
            </a:pPr>
            <a:r>
              <a:rPr lang="el-GR" sz="2800" b="1" dirty="0" smtClean="0">
                <a:solidFill>
                  <a:srgbClr val="000090"/>
                </a:solidFill>
                <a:latin typeface="Times New Roman" pitchFamily="18" charset="0"/>
                <a:cs typeface="Times New Roman" pitchFamily="18" charset="0"/>
              </a:rPr>
              <a:t>Σήμερα</a:t>
            </a:r>
            <a:r>
              <a:rPr lang="en-GB" sz="2800" b="1" dirty="0" smtClean="0">
                <a:solidFill>
                  <a:srgbClr val="00009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GB" sz="2800" dirty="0" smtClean="0">
                <a:solidFill>
                  <a:srgbClr val="000090"/>
                </a:solidFill>
                <a:latin typeface="Times New Roman" pitchFamily="18" charset="0"/>
                <a:cs typeface="Times New Roman" pitchFamily="18" charset="0"/>
              </a:rPr>
              <a:t>14 </a:t>
            </a:r>
            <a:r>
              <a:rPr lang="el-GR" sz="2800" dirty="0" smtClean="0">
                <a:solidFill>
                  <a:srgbClr val="000090"/>
                </a:solidFill>
                <a:latin typeface="Times New Roman" pitchFamily="18" charset="0"/>
                <a:cs typeface="Times New Roman" pitchFamily="18" charset="0"/>
              </a:rPr>
              <a:t>εμβόλια με 150-160 αντιγόνα.</a:t>
            </a:r>
            <a:endParaRPr lang="el-GR" sz="2800" dirty="0">
              <a:solidFill>
                <a:srgbClr val="00009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Clr>
                <a:srgbClr val="FF6600"/>
              </a:buClr>
              <a:buNone/>
            </a:pPr>
            <a:endParaRPr lang="el-GR" sz="2800" i="1" dirty="0" smtClean="0">
              <a:solidFill>
                <a:srgbClr val="00009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Clr>
                <a:srgbClr val="FF6600"/>
              </a:buClr>
              <a:buNone/>
            </a:pPr>
            <a:endParaRPr lang="el-GR" sz="2800" i="1" dirty="0">
              <a:solidFill>
                <a:srgbClr val="00009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008180" y="1270121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0561160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 txBox="1">
            <a:spLocks/>
          </p:cNvSpPr>
          <p:nvPr/>
        </p:nvSpPr>
        <p:spPr>
          <a:xfrm>
            <a:off x="685800" y="990600"/>
            <a:ext cx="8229600" cy="571500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Clr>
                <a:srgbClr val="FF6600"/>
              </a:buClr>
              <a:buNone/>
            </a:pPr>
            <a:r>
              <a:rPr lang="el-GR" sz="3000" b="1" i="1" dirty="0">
                <a:solidFill>
                  <a:srgbClr val="009ED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/>
                <a:cs typeface="Times New Roman"/>
              </a:rPr>
              <a:t>Γιατί πρέπει να εμβολιάζονται τα παιδιά για νοσήματα που έχουν εξαφανισθεί?? (π.χ. Διφθερίτιδα, Πολιομυελίτιδα, κ.ά.).  </a:t>
            </a:r>
          </a:p>
          <a:p>
            <a:pPr marL="0" indent="0" algn="just">
              <a:lnSpc>
                <a:spcPct val="70000"/>
              </a:lnSpc>
              <a:buClr>
                <a:srgbClr val="FF6600"/>
              </a:buClr>
              <a:buNone/>
            </a:pPr>
            <a:endParaRPr lang="el-GR" sz="2800" i="1" dirty="0" smtClean="0">
              <a:solidFill>
                <a:srgbClr val="009ED6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Clr>
                <a:srgbClr val="FF6600"/>
              </a:buClr>
              <a:buNone/>
            </a:pPr>
            <a:r>
              <a:rPr lang="el-GR" sz="35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Απάντηση</a:t>
            </a:r>
            <a:r>
              <a:rPr lang="en-GB" sz="35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just">
              <a:buClr>
                <a:srgbClr val="FF6600"/>
              </a:buClr>
              <a:buFont typeface="Wingdings" charset="2"/>
              <a:buChar char="Ø"/>
            </a:pPr>
            <a:r>
              <a:rPr lang="en-GB" sz="2800" b="1" dirty="0" smtClean="0">
                <a:solidFill>
                  <a:srgbClr val="000090"/>
                </a:solidFill>
                <a:latin typeface="Times New Roman" pitchFamily="18" charset="0"/>
                <a:cs typeface="Times New Roman" pitchFamily="18" charset="0"/>
              </a:rPr>
              <a:t>H </a:t>
            </a:r>
            <a:r>
              <a:rPr lang="el-GR" sz="2800" b="1" dirty="0" smtClean="0">
                <a:solidFill>
                  <a:srgbClr val="000090"/>
                </a:solidFill>
                <a:latin typeface="Times New Roman" pitchFamily="18" charset="0"/>
                <a:cs typeface="Times New Roman" pitchFamily="18" charset="0"/>
              </a:rPr>
              <a:t>ελάττωση της νοσηρότητας δε σημαίνει εξαφάνιση των λοιμογόνων παραγόντων!!!</a:t>
            </a:r>
          </a:p>
          <a:p>
            <a:pPr algn="just">
              <a:buClr>
                <a:srgbClr val="FF6600"/>
              </a:buClr>
              <a:buFont typeface="Wingdings" charset="2"/>
              <a:buChar char="Ø"/>
            </a:pPr>
            <a:r>
              <a:rPr lang="el-GR" sz="2800" dirty="0" smtClean="0">
                <a:solidFill>
                  <a:srgbClr val="000090"/>
                </a:solidFill>
                <a:latin typeface="Times New Roman" pitchFamily="18" charset="0"/>
                <a:cs typeface="Times New Roman" pitchFamily="18" charset="0"/>
              </a:rPr>
              <a:t>Πολλά από τα νοσήματα εξακολουθούν να ενδημούν σε ορισμένες χώρες, ιδιαιτέρως τις υπό ανάπτυξη.</a:t>
            </a:r>
          </a:p>
          <a:p>
            <a:pPr algn="just">
              <a:buClr>
                <a:srgbClr val="FF6600"/>
              </a:buClr>
              <a:buFont typeface="Wingdings" charset="2"/>
              <a:buChar char="Ø"/>
            </a:pPr>
            <a:r>
              <a:rPr lang="el-GR" sz="2800" dirty="0" smtClean="0">
                <a:solidFill>
                  <a:srgbClr val="000090"/>
                </a:solidFill>
                <a:latin typeface="Times New Roman" pitchFamily="18" charset="0"/>
                <a:cs typeface="Times New Roman" pitchFamily="18" charset="0"/>
              </a:rPr>
              <a:t>Ο κόσμος ταξιδεύει παντού. </a:t>
            </a:r>
            <a:r>
              <a:rPr lang="el-GR" sz="2800" b="1" dirty="0" smtClean="0">
                <a:solidFill>
                  <a:srgbClr val="000090"/>
                </a:solidFill>
                <a:latin typeface="Times New Roman" pitchFamily="18" charset="0"/>
                <a:cs typeface="Times New Roman" pitchFamily="18" charset="0"/>
              </a:rPr>
              <a:t>Ανεμβολίαστοι ταξιδιώτες </a:t>
            </a:r>
            <a:r>
              <a:rPr lang="el-GR" sz="2800" dirty="0" smtClean="0">
                <a:solidFill>
                  <a:srgbClr val="000090"/>
                </a:solidFill>
                <a:latin typeface="Times New Roman" pitchFamily="18" charset="0"/>
                <a:cs typeface="Times New Roman" pitchFamily="18" charset="0"/>
              </a:rPr>
              <a:t>μπορεί να μεταφέρουν τη νόσο στη χώρα τους και να τη μεταδώσουν σε ανεμβολίαστα άτομα και σε άτομα υψηλού κινδύνου (βρέφη, ηλικιωμένοι, άτομα με ανοσοανεπάρκεια, χρόνια νοσήματα, ανοσοκαταστολή).</a:t>
            </a:r>
          </a:p>
          <a:p>
            <a:pPr marL="0" indent="0" algn="just">
              <a:buClr>
                <a:srgbClr val="FF6600"/>
              </a:buClr>
              <a:buNone/>
            </a:pPr>
            <a:endParaRPr lang="el-GR" sz="2800" dirty="0">
              <a:solidFill>
                <a:srgbClr val="00009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008180" y="1270121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6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570784" y="76200"/>
            <a:ext cx="8610600" cy="936679"/>
          </a:xfrm>
        </p:spPr>
        <p:txBody>
          <a:bodyPr>
            <a:no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l-GR" sz="4000" b="1" dirty="0" smtClean="0">
                <a:solidFill>
                  <a:srgbClr val="FF66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/>
                <a:ea typeface="+mn-ea"/>
                <a:cs typeface="Times New Roman"/>
              </a:rPr>
              <a:t>Ισχυρισμός (3)</a:t>
            </a:r>
            <a:endParaRPr lang="en-US" sz="4000" b="1" dirty="0">
              <a:solidFill>
                <a:srgbClr val="FF66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/>
              <a:ea typeface="+mn-ea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850508817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 txBox="1">
            <a:spLocks/>
          </p:cNvSpPr>
          <p:nvPr/>
        </p:nvSpPr>
        <p:spPr>
          <a:xfrm>
            <a:off x="685800" y="914400"/>
            <a:ext cx="8305800" cy="5791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90000"/>
              </a:lnSpc>
              <a:buClr>
                <a:srgbClr val="FF6600"/>
              </a:buClr>
              <a:buNone/>
            </a:pPr>
            <a:r>
              <a:rPr lang="el-GR" sz="2800" b="1" i="1" dirty="0">
                <a:solidFill>
                  <a:srgbClr val="009ED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/>
                <a:cs typeface="Times New Roman"/>
              </a:rPr>
              <a:t>Γιατί πρέπει να εμβολιάζονται τα παιδιά για νοσήματα που έχουν εξαφανισθεί?? (π.χ. Διφθερίτιδα, Πολιομυελίτιδα, κ.ά.).  </a:t>
            </a:r>
          </a:p>
          <a:p>
            <a:pPr marL="0" indent="0" algn="just">
              <a:buClr>
                <a:srgbClr val="FF6600"/>
              </a:buClr>
              <a:buNone/>
            </a:pPr>
            <a:r>
              <a:rPr lang="el-GR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Απάντηση</a:t>
            </a:r>
            <a:r>
              <a:rPr lang="en-GB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0" indent="0" algn="just">
              <a:buClr>
                <a:srgbClr val="FF6600"/>
              </a:buClr>
              <a:buNone/>
            </a:pPr>
            <a:r>
              <a:rPr lang="el-GR" sz="2800" b="1" i="1" u="sng" dirty="0" smtClean="0">
                <a:solidFill>
                  <a:srgbClr val="000090"/>
                </a:solidFill>
                <a:latin typeface="Times New Roman" pitchFamily="18" charset="0"/>
                <a:cs typeface="Times New Roman" pitchFamily="18" charset="0"/>
              </a:rPr>
              <a:t>Παραδείγματα</a:t>
            </a:r>
            <a:r>
              <a:rPr lang="en-GB" sz="2800" b="1" i="1" u="sng" dirty="0" smtClean="0">
                <a:solidFill>
                  <a:srgbClr val="000090"/>
                </a:solidFill>
                <a:latin typeface="Times New Roman" pitchFamily="18" charset="0"/>
                <a:cs typeface="Times New Roman" pitchFamily="18" charset="0"/>
              </a:rPr>
              <a:t>: </a:t>
            </a:r>
          </a:p>
          <a:p>
            <a:pPr marL="0" indent="0" algn="just">
              <a:buClr>
                <a:srgbClr val="FF6600"/>
              </a:buClr>
              <a:buNone/>
            </a:pPr>
            <a:r>
              <a:rPr lang="el-GR" sz="2800" dirty="0" smtClean="0">
                <a:solidFill>
                  <a:srgbClr val="000090"/>
                </a:solidFill>
                <a:latin typeface="Times New Roman" pitchFamily="18" charset="0"/>
                <a:cs typeface="Times New Roman" pitchFamily="18" charset="0"/>
              </a:rPr>
              <a:t>Αγόρι 7 ετών γύρισε στο </a:t>
            </a:r>
            <a:r>
              <a:rPr lang="en-GB" sz="2800" dirty="0" smtClean="0">
                <a:solidFill>
                  <a:srgbClr val="000090"/>
                </a:solidFill>
                <a:latin typeface="Times New Roman" pitchFamily="18" charset="0"/>
                <a:cs typeface="Times New Roman" pitchFamily="18" charset="0"/>
              </a:rPr>
              <a:t>San Diego</a:t>
            </a:r>
            <a:r>
              <a:rPr lang="el-GR" sz="2800" dirty="0" smtClean="0">
                <a:solidFill>
                  <a:srgbClr val="000090"/>
                </a:solidFill>
                <a:latin typeface="Times New Roman" pitchFamily="18" charset="0"/>
                <a:cs typeface="Times New Roman" pitchFamily="18" charset="0"/>
              </a:rPr>
              <a:t> από την Ελβετία όπου μολύνθηκε με ιλαρά.</a:t>
            </a:r>
          </a:p>
          <a:p>
            <a:pPr marL="0" indent="0" algn="just">
              <a:buClr>
                <a:srgbClr val="FF6600"/>
              </a:buClr>
              <a:buNone/>
            </a:pPr>
            <a:r>
              <a:rPr lang="el-GR" sz="2800" dirty="0" smtClean="0">
                <a:solidFill>
                  <a:srgbClr val="000090"/>
                </a:solidFill>
                <a:latin typeface="Times New Roman" pitchFamily="18" charset="0"/>
                <a:cs typeface="Times New Roman" pitchFamily="18" charset="0"/>
              </a:rPr>
              <a:t>Κόλλησε τη μεγαλύτερη αδελφή του (ανεμβολίαστη) και το μικρότερο αδερφό του (ανεμβολίαστος). </a:t>
            </a:r>
          </a:p>
          <a:p>
            <a:pPr marL="0" indent="0" algn="just">
              <a:buClr>
                <a:srgbClr val="FF6600"/>
              </a:buClr>
              <a:buNone/>
            </a:pPr>
            <a:r>
              <a:rPr lang="el-GR" sz="2800" dirty="0" smtClean="0">
                <a:solidFill>
                  <a:srgbClr val="000090"/>
                </a:solidFill>
                <a:latin typeface="Times New Roman" pitchFamily="18" charset="0"/>
                <a:cs typeface="Times New Roman" pitchFamily="18" charset="0"/>
              </a:rPr>
              <a:t>Τα παιδιά της τάξης του σχολείου του εκτέθηκαν στη νόσο. 11% ήταν ανεμβολίαστα.</a:t>
            </a:r>
          </a:p>
          <a:p>
            <a:pPr marL="0" indent="0" algn="just">
              <a:buClr>
                <a:srgbClr val="FF6600"/>
              </a:buClr>
              <a:buNone/>
            </a:pPr>
            <a:r>
              <a:rPr lang="el-GR" sz="2800" dirty="0" smtClean="0">
                <a:solidFill>
                  <a:srgbClr val="000090"/>
                </a:solidFill>
                <a:latin typeface="Times New Roman" pitchFamily="18" charset="0"/>
                <a:cs typeface="Times New Roman" pitchFamily="18" charset="0"/>
              </a:rPr>
              <a:t>Συνολικά, 811 άτομα νόσησαν από ιλαρά!</a:t>
            </a:r>
          </a:p>
          <a:p>
            <a:pPr marL="0" indent="0" algn="just">
              <a:buClr>
                <a:srgbClr val="FF6600"/>
              </a:buClr>
              <a:buNone/>
            </a:pPr>
            <a:endParaRPr lang="el-GR" sz="2800" dirty="0">
              <a:solidFill>
                <a:srgbClr val="00009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008180" y="1270121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6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570784" y="76200"/>
            <a:ext cx="8610600" cy="936679"/>
          </a:xfrm>
        </p:spPr>
        <p:txBody>
          <a:bodyPr>
            <a:no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l-GR" sz="4000" b="1" dirty="0" smtClean="0">
                <a:solidFill>
                  <a:srgbClr val="FF66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/>
                <a:ea typeface="+mn-ea"/>
                <a:cs typeface="Times New Roman"/>
              </a:rPr>
              <a:t>Ισχυρισμός (3)</a:t>
            </a:r>
            <a:endParaRPr lang="en-US" sz="4000" b="1" dirty="0">
              <a:solidFill>
                <a:srgbClr val="FF66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/>
              <a:ea typeface="+mn-ea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195096644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 txBox="1">
            <a:spLocks/>
          </p:cNvSpPr>
          <p:nvPr/>
        </p:nvSpPr>
        <p:spPr>
          <a:xfrm>
            <a:off x="685800" y="914400"/>
            <a:ext cx="8305800" cy="5791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90000"/>
              </a:lnSpc>
              <a:buClr>
                <a:srgbClr val="FF6600"/>
              </a:buClr>
              <a:buNone/>
            </a:pPr>
            <a:r>
              <a:rPr lang="el-GR" sz="2800" b="1" i="1" dirty="0">
                <a:solidFill>
                  <a:srgbClr val="009ED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/>
                <a:cs typeface="Times New Roman"/>
              </a:rPr>
              <a:t>Γιατί πρέπει να εμβολιάζονται τα παιδιά για νοσήματα που έχουν εξαφανισθεί?? (π.χ. Διφθερίτιδα, Πολιομυελίτιδα, κ.ά.).  </a:t>
            </a:r>
          </a:p>
          <a:p>
            <a:pPr marL="0" indent="0" algn="just">
              <a:buClr>
                <a:srgbClr val="FF6600"/>
              </a:buClr>
              <a:buNone/>
            </a:pPr>
            <a:r>
              <a:rPr lang="el-GR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Απάντηση</a:t>
            </a:r>
            <a:r>
              <a:rPr lang="en-GB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0" indent="0" algn="just">
              <a:buClr>
                <a:srgbClr val="FF6600"/>
              </a:buClr>
              <a:buNone/>
            </a:pPr>
            <a:r>
              <a:rPr lang="el-GR" sz="2800" b="1" i="1" u="sng" dirty="0" smtClean="0">
                <a:solidFill>
                  <a:srgbClr val="000090"/>
                </a:solidFill>
                <a:latin typeface="Times New Roman" pitchFamily="18" charset="0"/>
                <a:cs typeface="Times New Roman" pitchFamily="18" charset="0"/>
              </a:rPr>
              <a:t>Παραδείγματα</a:t>
            </a:r>
            <a:r>
              <a:rPr lang="en-GB" sz="2800" b="1" i="1" u="sng" dirty="0" smtClean="0">
                <a:solidFill>
                  <a:srgbClr val="000090"/>
                </a:solidFill>
                <a:latin typeface="Times New Roman" pitchFamily="18" charset="0"/>
                <a:cs typeface="Times New Roman" pitchFamily="18" charset="0"/>
              </a:rPr>
              <a:t>: </a:t>
            </a:r>
          </a:p>
          <a:p>
            <a:pPr marL="0" indent="0" algn="just">
              <a:buClr>
                <a:srgbClr val="FF6600"/>
              </a:buClr>
              <a:buNone/>
            </a:pPr>
            <a:r>
              <a:rPr lang="el-GR" sz="2800" dirty="0" smtClean="0">
                <a:solidFill>
                  <a:srgbClr val="000090"/>
                </a:solidFill>
                <a:latin typeface="Times New Roman" pitchFamily="18" charset="0"/>
                <a:cs typeface="Times New Roman" pitchFamily="18" charset="0"/>
              </a:rPr>
              <a:t>Παρά το γεγονός ότι η σχολική κοινότητα είχε σχετικά υψηλό ποσοστό εμβολιαστικής κάλυψης (89%), δεν εμπόδισε 800 ανεμβολίαστα άτομα να νοσήσουν.</a:t>
            </a:r>
          </a:p>
          <a:p>
            <a:pPr marL="0" indent="0" algn="just">
              <a:buClr>
                <a:srgbClr val="FF6600"/>
              </a:buClr>
              <a:buNone/>
            </a:pPr>
            <a:r>
              <a:rPr lang="el-GR" sz="2800" dirty="0" smtClean="0">
                <a:solidFill>
                  <a:srgbClr val="00009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l-GR" sz="2800" dirty="0">
              <a:solidFill>
                <a:srgbClr val="00009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008180" y="1270121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6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570784" y="76201"/>
            <a:ext cx="8610600" cy="838200"/>
          </a:xfrm>
        </p:spPr>
        <p:txBody>
          <a:bodyPr>
            <a:no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l-GR" sz="3600" b="1" dirty="0" smtClean="0">
                <a:solidFill>
                  <a:srgbClr val="FF66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/>
                <a:ea typeface="+mn-ea"/>
                <a:cs typeface="Times New Roman"/>
              </a:rPr>
              <a:t>Ισχυρισμός (3)</a:t>
            </a:r>
            <a:endParaRPr lang="en-US" sz="3600" b="1" dirty="0">
              <a:solidFill>
                <a:srgbClr val="FF66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/>
              <a:ea typeface="+mn-ea"/>
              <a:cs typeface="Times New Roman"/>
            </a:endParaRPr>
          </a:p>
        </p:txBody>
      </p:sp>
      <p:sp>
        <p:nvSpPr>
          <p:cNvPr id="2" name="Horizontal Scroll 1"/>
          <p:cNvSpPr/>
          <p:nvPr/>
        </p:nvSpPr>
        <p:spPr>
          <a:xfrm>
            <a:off x="1905000" y="4800600"/>
            <a:ext cx="6096000" cy="1828800"/>
          </a:xfrm>
          <a:prstGeom prst="horizontalScroll">
            <a:avLst/>
          </a:prstGeom>
          <a:gradFill flip="none" rotWithShape="1">
            <a:gsLst>
              <a:gs pos="0">
                <a:srgbClr val="009ED6"/>
              </a:gs>
              <a:gs pos="100000">
                <a:srgbClr val="FFFFFF"/>
              </a:gs>
            </a:gsLst>
            <a:path path="circle">
              <a:fillToRect l="100000" t="100000"/>
            </a:path>
            <a:tileRect r="-100000" b="-100000"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buClr>
                <a:srgbClr val="FF6600"/>
              </a:buClr>
            </a:pPr>
            <a:r>
              <a:rPr lang="el-GR" sz="2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Υψηλό </a:t>
            </a:r>
            <a:r>
              <a:rPr lang="el-GR" sz="24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τείχος ανοσίας για την προστασία από ιλαρά</a:t>
            </a:r>
            <a:r>
              <a:rPr lang="en-GB" sz="24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&gt;90% </a:t>
            </a:r>
            <a:r>
              <a:rPr lang="el-GR" sz="24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εμβολιαστική κάλυψη με 2 δόσεις εμβολίου.</a:t>
            </a:r>
          </a:p>
        </p:txBody>
      </p:sp>
    </p:spTree>
    <p:extLst>
      <p:ext uri="{BB962C8B-B14F-4D97-AF65-F5344CB8AC3E}">
        <p14:creationId xmlns:p14="http://schemas.microsoft.com/office/powerpoint/2010/main" val="3846290528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 txBox="1">
            <a:spLocks/>
          </p:cNvSpPr>
          <p:nvPr/>
        </p:nvSpPr>
        <p:spPr>
          <a:xfrm>
            <a:off x="685800" y="914400"/>
            <a:ext cx="8305800" cy="5791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Clr>
                <a:srgbClr val="FF6600"/>
              </a:buClr>
              <a:buNone/>
            </a:pPr>
            <a:r>
              <a:rPr lang="el-GR" sz="2800" b="1" i="1" dirty="0">
                <a:solidFill>
                  <a:srgbClr val="009ED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/>
                <a:cs typeface="Times New Roman"/>
              </a:rPr>
              <a:t>Γιατί πρέπει να εμβολιάζονται τα παιδιά για νοσήματα που έχουν εξαφανισθεί?? (π.χ. Διφθερίτιδα, Πολιομυελίτιδα, κ.ά.).  </a:t>
            </a:r>
          </a:p>
          <a:p>
            <a:pPr marL="0" indent="0" algn="just">
              <a:buClr>
                <a:srgbClr val="FF6600"/>
              </a:buClr>
              <a:buNone/>
            </a:pPr>
            <a:r>
              <a:rPr lang="el-GR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Απάντηση</a:t>
            </a:r>
            <a:r>
              <a:rPr lang="en-GB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0" indent="0" algn="just">
              <a:buClr>
                <a:srgbClr val="FF6600"/>
              </a:buClr>
              <a:buNone/>
            </a:pPr>
            <a:r>
              <a:rPr lang="el-GR" sz="2800" b="1" i="1" u="sng" dirty="0" smtClean="0">
                <a:solidFill>
                  <a:srgbClr val="000090"/>
                </a:solidFill>
                <a:latin typeface="Times New Roman" pitchFamily="18" charset="0"/>
                <a:cs typeface="Times New Roman" pitchFamily="18" charset="0"/>
              </a:rPr>
              <a:t>Παραδείγματα</a:t>
            </a:r>
            <a:r>
              <a:rPr lang="en-GB" sz="2800" b="1" i="1" u="sng" dirty="0" smtClean="0">
                <a:solidFill>
                  <a:srgbClr val="000090"/>
                </a:solidFill>
                <a:latin typeface="Times New Roman" pitchFamily="18" charset="0"/>
                <a:cs typeface="Times New Roman" pitchFamily="18" charset="0"/>
              </a:rPr>
              <a:t>: </a:t>
            </a:r>
          </a:p>
          <a:p>
            <a:pPr algn="just">
              <a:lnSpc>
                <a:spcPct val="110000"/>
              </a:lnSpc>
              <a:buClr>
                <a:srgbClr val="FF6600"/>
              </a:buClr>
              <a:buFont typeface="Wingdings" charset="2"/>
              <a:buChar char="Ø"/>
            </a:pPr>
            <a:r>
              <a:rPr lang="el-GR" sz="2800" dirty="0" smtClean="0">
                <a:solidFill>
                  <a:srgbClr val="000090"/>
                </a:solidFill>
                <a:latin typeface="Times New Roman" pitchFamily="18" charset="0"/>
                <a:cs typeface="Times New Roman" pitchFamily="18" charset="0"/>
              </a:rPr>
              <a:t>Τον </a:t>
            </a:r>
            <a:r>
              <a:rPr lang="el-GR" sz="2800" dirty="0">
                <a:solidFill>
                  <a:srgbClr val="000090"/>
                </a:solidFill>
                <a:latin typeface="Times New Roman" pitchFamily="18" charset="0"/>
                <a:cs typeface="Times New Roman" pitchFamily="18" charset="0"/>
              </a:rPr>
              <a:t>Ιούνιο 2015 ένα αγόρι 6 ετών από την Ισπανία πέθανε από Διφθερίτιδα (ανεμβολίαστο). </a:t>
            </a:r>
          </a:p>
          <a:p>
            <a:pPr marL="0" indent="0" algn="just">
              <a:lnSpc>
                <a:spcPct val="110000"/>
              </a:lnSpc>
              <a:buClr>
                <a:srgbClr val="FF6600"/>
              </a:buClr>
              <a:buNone/>
            </a:pPr>
            <a:endParaRPr lang="el-GR" sz="2800" dirty="0">
              <a:solidFill>
                <a:srgbClr val="00009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lnSpc>
                <a:spcPct val="110000"/>
              </a:lnSpc>
              <a:buClr>
                <a:srgbClr val="FF6600"/>
              </a:buClr>
              <a:buNone/>
            </a:pPr>
            <a:r>
              <a:rPr lang="en-US" sz="2800" dirty="0">
                <a:solidFill>
                  <a:srgbClr val="FF0000"/>
                </a:solidFill>
                <a:latin typeface="Times New Roman"/>
                <a:cs typeface="Times New Roman"/>
              </a:rPr>
              <a:t>«Spanish Boy Dies Of Diphtheria Thanks To Anti-</a:t>
            </a:r>
            <a:r>
              <a:rPr lang="en-US" sz="2800" dirty="0" err="1">
                <a:solidFill>
                  <a:srgbClr val="FF0000"/>
                </a:solidFill>
                <a:latin typeface="Times New Roman"/>
                <a:cs typeface="Times New Roman"/>
              </a:rPr>
              <a:t>Vaxxers</a:t>
            </a:r>
            <a:r>
              <a:rPr lang="en-US" sz="2800" dirty="0">
                <a:solidFill>
                  <a:srgbClr val="FF0000"/>
                </a:solidFill>
                <a:latin typeface="Times New Roman"/>
                <a:cs typeface="Times New Roman"/>
              </a:rPr>
              <a:t>» </a:t>
            </a:r>
          </a:p>
          <a:p>
            <a:pPr marL="0" indent="0" algn="just">
              <a:buClr>
                <a:srgbClr val="FF6600"/>
              </a:buClr>
              <a:buNone/>
            </a:pPr>
            <a:endParaRPr lang="el-GR" sz="2800" dirty="0">
              <a:solidFill>
                <a:srgbClr val="00009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008180" y="1270121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6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570784" y="76201"/>
            <a:ext cx="8610600" cy="838200"/>
          </a:xfrm>
        </p:spPr>
        <p:txBody>
          <a:bodyPr>
            <a:no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l-GR" sz="3600" b="1" dirty="0" smtClean="0">
                <a:solidFill>
                  <a:srgbClr val="FF66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/>
                <a:ea typeface="+mn-ea"/>
                <a:cs typeface="Times New Roman"/>
              </a:rPr>
              <a:t>Ισχυρισμός (3)</a:t>
            </a:r>
            <a:endParaRPr lang="en-US" sz="3600" b="1" dirty="0">
              <a:solidFill>
                <a:srgbClr val="FF66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/>
              <a:ea typeface="+mn-ea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492178718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l-GR" sz="3100" b="1" dirty="0" smtClean="0">
                <a:solidFill>
                  <a:srgbClr val="009ED6"/>
                </a:solidFill>
                <a:latin typeface="Times New Roman"/>
                <a:cs typeface="Times New Roman"/>
              </a:rPr>
              <a:t/>
            </a:r>
            <a:br>
              <a:rPr lang="el-GR" sz="3100" b="1" dirty="0" smtClean="0">
                <a:solidFill>
                  <a:srgbClr val="009ED6"/>
                </a:solidFill>
                <a:latin typeface="Times New Roman"/>
                <a:cs typeface="Times New Roman"/>
              </a:rPr>
            </a:br>
            <a:r>
              <a:rPr lang="el-GR" sz="2800" dirty="0" smtClean="0"/>
              <a:t/>
            </a:r>
            <a:br>
              <a:rPr lang="el-GR" sz="2800" dirty="0" smtClean="0"/>
            </a:br>
            <a:r>
              <a:rPr lang="el-GR" sz="2800" dirty="0" smtClean="0"/>
              <a:t/>
            </a:r>
            <a:br>
              <a:rPr lang="el-GR" sz="2800" dirty="0" smtClean="0"/>
            </a:br>
            <a:r>
              <a:rPr lang="el-GR" sz="2800" dirty="0" smtClean="0"/>
              <a:t/>
            </a:r>
            <a:br>
              <a:rPr lang="el-GR" sz="2800" dirty="0" smtClean="0"/>
            </a:br>
            <a:r>
              <a:rPr lang="en-US" sz="4000" b="1" dirty="0">
                <a:solidFill>
                  <a:srgbClr val="FF66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/>
                <a:ea typeface="+mn-ea"/>
                <a:cs typeface="Times New Roman"/>
              </a:rPr>
              <a:t>Spanish Boy Dies Of Diphtheria Thanks To Anti-</a:t>
            </a:r>
            <a:r>
              <a:rPr lang="en-US" sz="4000" b="1" dirty="0" err="1">
                <a:solidFill>
                  <a:srgbClr val="FF66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/>
                <a:ea typeface="+mn-ea"/>
                <a:cs typeface="Times New Roman"/>
              </a:rPr>
              <a:t>Vaxxers</a:t>
            </a:r>
            <a:r>
              <a:rPr lang="el-GR" sz="4000" b="1" dirty="0">
                <a:solidFill>
                  <a:srgbClr val="FF66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/>
                <a:ea typeface="+mn-ea"/>
                <a:cs typeface="Times New Roman"/>
              </a:rPr>
              <a:t> (2015)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l-GR" sz="3100" b="1" dirty="0" smtClean="0">
                <a:solidFill>
                  <a:srgbClr val="009ED6"/>
                </a:solidFill>
                <a:latin typeface="Times New Roman"/>
                <a:cs typeface="Times New Roman"/>
              </a:rPr>
              <a:t/>
            </a:r>
            <a:br>
              <a:rPr lang="el-GR" sz="3100" b="1" dirty="0" smtClean="0">
                <a:solidFill>
                  <a:srgbClr val="009ED6"/>
                </a:solidFill>
                <a:latin typeface="Times New Roman"/>
                <a:cs typeface="Times New Roman"/>
              </a:rPr>
            </a:br>
            <a:r>
              <a:rPr lang="el-GR" b="1" i="1" dirty="0" smtClean="0">
                <a:solidFill>
                  <a:srgbClr val="009ED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/>
                <a:cs typeface="Times New Roman"/>
              </a:rPr>
              <a:t/>
            </a:r>
            <a:br>
              <a:rPr lang="el-GR" b="1" i="1" dirty="0" smtClean="0">
                <a:solidFill>
                  <a:srgbClr val="009ED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/>
                <a:cs typeface="Times New Roman"/>
              </a:rPr>
            </a:br>
            <a:endParaRPr lang="el-GR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069652" y="1600200"/>
            <a:ext cx="2813696" cy="4493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4 - Θέση περιεχομένου"/>
          <p:cNvSpPr>
            <a:spLocks noGrp="1"/>
          </p:cNvSpPr>
          <p:nvPr>
            <p:ph sz="half" idx="2"/>
          </p:nvPr>
        </p:nvSpPr>
        <p:spPr>
          <a:xfrm>
            <a:off x="4283968" y="1600200"/>
            <a:ext cx="4402832" cy="4495800"/>
          </a:xfrm>
        </p:spPr>
        <p:txBody>
          <a:bodyPr>
            <a:normAutofit fontScale="85000" lnSpcReduction="20000"/>
          </a:bodyPr>
          <a:lstStyle/>
          <a:p>
            <a:pPr algn="just">
              <a:lnSpc>
                <a:spcPct val="120000"/>
              </a:lnSpc>
              <a:buClr>
                <a:srgbClr val="FF6600"/>
              </a:buClr>
              <a:buFont typeface="Wingdings" charset="2"/>
              <a:buChar char="Ø"/>
            </a:pPr>
            <a:r>
              <a:rPr lang="el-GR" dirty="0">
                <a:solidFill>
                  <a:srgbClr val="000090"/>
                </a:solidFill>
                <a:latin typeface="Times New Roman" pitchFamily="18" charset="0"/>
                <a:cs typeface="Times New Roman" pitchFamily="18" charset="0"/>
              </a:rPr>
              <a:t>Η νόσος είχε εξαλειφθεί από τη χώρα </a:t>
            </a:r>
            <a:r>
              <a:rPr lang="el-GR" dirty="0" smtClean="0">
                <a:solidFill>
                  <a:srgbClr val="000090"/>
                </a:solidFill>
                <a:latin typeface="Times New Roman" pitchFamily="18" charset="0"/>
                <a:cs typeface="Times New Roman" pitchFamily="18" charset="0"/>
              </a:rPr>
              <a:t>28 χρόνια πριν.</a:t>
            </a:r>
            <a:endParaRPr lang="el-GR" dirty="0">
              <a:solidFill>
                <a:srgbClr val="00009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20000"/>
              </a:lnSpc>
              <a:buClr>
                <a:srgbClr val="FF6600"/>
              </a:buClr>
              <a:buFont typeface="Wingdings" charset="2"/>
              <a:buChar char="Ø"/>
            </a:pPr>
            <a:r>
              <a:rPr lang="el-GR" dirty="0">
                <a:solidFill>
                  <a:srgbClr val="000090"/>
                </a:solidFill>
                <a:latin typeface="Times New Roman" pitchFamily="18" charset="0"/>
                <a:cs typeface="Times New Roman" pitchFamily="18" charset="0"/>
              </a:rPr>
              <a:t>Η διάγνωση έγινε έγκαιρα από έναν ηλικιωμένο παιδίατρο που είχε την εμπειρία της νόσου.</a:t>
            </a:r>
          </a:p>
          <a:p>
            <a:pPr algn="just">
              <a:lnSpc>
                <a:spcPct val="120000"/>
              </a:lnSpc>
              <a:buClr>
                <a:srgbClr val="FF6600"/>
              </a:buClr>
              <a:buFont typeface="Wingdings" charset="2"/>
              <a:buChar char="Ø"/>
            </a:pPr>
            <a:r>
              <a:rPr lang="el-GR" dirty="0">
                <a:solidFill>
                  <a:srgbClr val="000090"/>
                </a:solidFill>
                <a:latin typeface="Times New Roman" pitchFamily="18" charset="0"/>
                <a:cs typeface="Times New Roman" pitchFamily="18" charset="0"/>
              </a:rPr>
              <a:t>Η αντιδιφθεριτική τοξίνη όμως άργησε να βρεθεί και όταν τελικά έφθασε από τη Ρωσία ήταν αργά. </a:t>
            </a:r>
          </a:p>
          <a:p>
            <a:pPr algn="just">
              <a:lnSpc>
                <a:spcPct val="120000"/>
              </a:lnSpc>
              <a:buClr>
                <a:srgbClr val="FF6600"/>
              </a:buClr>
              <a:buFont typeface="Wingdings" charset="2"/>
              <a:buChar char="Ø"/>
            </a:pPr>
            <a:r>
              <a:rPr lang="el-GR" dirty="0">
                <a:solidFill>
                  <a:srgbClr val="000090"/>
                </a:solidFill>
                <a:latin typeface="Times New Roman" pitchFamily="18" charset="0"/>
                <a:cs typeface="Times New Roman" pitchFamily="18" charset="0"/>
              </a:rPr>
              <a:t>Η διφθερίτιδα παραμένει στη Ρωσία, Ινδία και Αφρική.</a:t>
            </a:r>
          </a:p>
          <a:p>
            <a:endParaRPr lang="el-GR" dirty="0" smtClean="0"/>
          </a:p>
        </p:txBody>
      </p:sp>
    </p:spTree>
    <p:extLst>
      <p:ext uri="{BB962C8B-B14F-4D97-AF65-F5344CB8AC3E}">
        <p14:creationId xmlns:p14="http://schemas.microsoft.com/office/powerpoint/2010/main" val="1528742105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122" name="Title 5"/>
          <p:cNvSpPr>
            <a:spLocks noGrp="1"/>
          </p:cNvSpPr>
          <p:nvPr>
            <p:ph type="title"/>
          </p:nvPr>
        </p:nvSpPr>
        <p:spPr>
          <a:xfrm>
            <a:off x="685800" y="228600"/>
            <a:ext cx="8305800" cy="1154113"/>
          </a:xfrm>
        </p:spPr>
        <p:txBody>
          <a:bodyPr>
            <a:noAutofit/>
          </a:bodyPr>
          <a:lstStyle/>
          <a:p>
            <a:pPr algn="just" eaLnBrk="1" hangingPunct="1"/>
            <a:r>
              <a:rPr lang="el-GR" sz="3600" b="1" dirty="0">
                <a:solidFill>
                  <a:srgbClr val="FF66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/>
                <a:ea typeface="+mn-ea"/>
                <a:cs typeface="Times New Roman"/>
              </a:rPr>
              <a:t>Αξιολόγηση</a:t>
            </a:r>
            <a:r>
              <a:rPr lang="en-GB" sz="3600" b="1" dirty="0">
                <a:solidFill>
                  <a:srgbClr val="FF66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/>
                <a:ea typeface="+mn-ea"/>
                <a:cs typeface="Times New Roman"/>
              </a:rPr>
              <a:t> </a:t>
            </a:r>
            <a:r>
              <a:rPr lang="en-US" sz="3600" b="1" dirty="0">
                <a:solidFill>
                  <a:srgbClr val="FF66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/>
                <a:ea typeface="+mn-ea"/>
                <a:cs typeface="Times New Roman"/>
              </a:rPr>
              <a:t>ECDC </a:t>
            </a:r>
            <a:r>
              <a:rPr lang="el-GR" sz="3600" b="1" dirty="0">
                <a:solidFill>
                  <a:srgbClr val="FF66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/>
                <a:ea typeface="+mn-ea"/>
                <a:cs typeface="Times New Roman"/>
              </a:rPr>
              <a:t>για </a:t>
            </a:r>
            <a:r>
              <a:rPr lang="el-GR" sz="3600" b="1" dirty="0" smtClean="0">
                <a:solidFill>
                  <a:srgbClr val="FF66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/>
                <a:ea typeface="+mn-ea"/>
                <a:cs typeface="Times New Roman"/>
              </a:rPr>
              <a:t>την πολιο-μυελίτιδα</a:t>
            </a:r>
            <a:r>
              <a:rPr lang="en-US" sz="3600" b="1" dirty="0">
                <a:solidFill>
                  <a:srgbClr val="FF66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/>
                <a:ea typeface="+mn-ea"/>
                <a:cs typeface="Times New Roman"/>
              </a:rPr>
              <a:t>: </a:t>
            </a:r>
            <a:r>
              <a:rPr lang="el-GR" sz="3600" b="1" dirty="0" smtClean="0">
                <a:solidFill>
                  <a:srgbClr val="FF66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/>
                <a:ea typeface="+mn-ea"/>
                <a:cs typeface="Times New Roman"/>
              </a:rPr>
              <a:t>κίνδυνος</a:t>
            </a:r>
            <a:r>
              <a:rPr lang="en-US" sz="3600" b="1" dirty="0" smtClean="0">
                <a:solidFill>
                  <a:srgbClr val="FF66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/>
                <a:ea typeface="+mn-ea"/>
                <a:cs typeface="Times New Roman"/>
              </a:rPr>
              <a:t> </a:t>
            </a:r>
            <a:r>
              <a:rPr lang="el-GR" sz="3600" b="1" dirty="0">
                <a:solidFill>
                  <a:srgbClr val="FF66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/>
                <a:ea typeface="+mn-ea"/>
                <a:cs typeface="Times New Roman"/>
              </a:rPr>
              <a:t>επανεισαγωγής στην Ευρώπη</a:t>
            </a:r>
            <a:endParaRPr lang="en-GB" sz="3600" b="1" dirty="0">
              <a:solidFill>
                <a:srgbClr val="FF66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/>
              <a:ea typeface="+mn-ea"/>
              <a:cs typeface="Times New Roman"/>
            </a:endParaRPr>
          </a:p>
        </p:txBody>
      </p:sp>
      <p:pic>
        <p:nvPicPr>
          <p:cNvPr id="261126" name="Picture 2" descr="http://www.nature.com/polopoly_fs/7.13388.1383057958!/image/polio-map.jpg_gen/derivatives/fullsize/polio-map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1828800"/>
            <a:ext cx="53340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1129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981200"/>
            <a:ext cx="2699792" cy="441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Down Arrow 11"/>
          <p:cNvSpPr/>
          <p:nvPr/>
        </p:nvSpPr>
        <p:spPr>
          <a:xfrm>
            <a:off x="6292362" y="2837793"/>
            <a:ext cx="45719" cy="1150883"/>
          </a:xfrm>
          <a:prstGeom prst="downArrow">
            <a:avLst/>
          </a:prstGeom>
          <a:solidFill>
            <a:srgbClr val="0000FF"/>
          </a:solidFill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11226915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570784" y="228600"/>
            <a:ext cx="8610600" cy="936679"/>
          </a:xfrm>
        </p:spPr>
        <p:txBody>
          <a:bodyPr>
            <a:no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l-GR" sz="3600" b="1" dirty="0" smtClean="0">
                <a:solidFill>
                  <a:srgbClr val="FF66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/>
                <a:ea typeface="+mn-ea"/>
                <a:cs typeface="Times New Roman"/>
              </a:rPr>
              <a:t>Νοσήματα που προλαμβάνονται με τον εμβολιασμό</a:t>
            </a:r>
            <a:endParaRPr lang="en-US" sz="3600" b="1" dirty="0">
              <a:solidFill>
                <a:srgbClr val="FF66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/>
              <a:ea typeface="+mn-ea"/>
              <a:cs typeface="Times New Roman"/>
            </a:endParaRPr>
          </a:p>
        </p:txBody>
      </p:sp>
      <p:pic>
        <p:nvPicPr>
          <p:cNvPr id="8" name="Picture 4" descr="slide09a"/>
          <p:cNvPicPr>
            <a:picLocks noChangeAspect="1" noChangeArrowheads="1"/>
          </p:cNvPicPr>
          <p:nvPr/>
        </p:nvPicPr>
        <p:blipFill>
          <a:blip r:embed="rId5" cstate="print"/>
          <a:srcRect l="3149" t="372" r="3459" b="591"/>
          <a:stretch>
            <a:fillRect/>
          </a:stretch>
        </p:blipFill>
        <p:spPr bwMode="auto">
          <a:xfrm>
            <a:off x="685800" y="2590800"/>
            <a:ext cx="1943100" cy="3325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9" descr="whoopingCough.jpg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819400" y="4419600"/>
            <a:ext cx="2286000" cy="1936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7" descr="SoldierTetanus.gif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410200" y="4419600"/>
            <a:ext cx="3460750" cy="2001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2" descr="http://t3.gstatic.com/images?q=tbn:vxBvJO8TVPlq3M:http://1.bp.blogspot.com/_y5FnEqM5L-o/SvUaT9lunWI/AAAAAAAAAew/doyoUY8XQ-g/s400/measles.jpg">
            <a:hlinkClick r:id="rId8"/>
          </p:cNvPr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819400" y="1828800"/>
            <a:ext cx="2283229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4" descr="slide19a"/>
          <p:cNvPicPr>
            <a:picLocks noChangeAspect="1" noChangeArrowheads="1"/>
          </p:cNvPicPr>
          <p:nvPr/>
        </p:nvPicPr>
        <p:blipFill>
          <a:blip r:embed="rId10" cstate="print"/>
          <a:srcRect l="1698" t="3482" r="1430"/>
          <a:stretch>
            <a:fillRect/>
          </a:stretch>
        </p:blipFill>
        <p:spPr bwMode="auto">
          <a:xfrm>
            <a:off x="5410200" y="1828800"/>
            <a:ext cx="3495675" cy="2132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929571927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 txBox="1">
            <a:spLocks/>
          </p:cNvSpPr>
          <p:nvPr/>
        </p:nvSpPr>
        <p:spPr>
          <a:xfrm>
            <a:off x="685800" y="1143000"/>
            <a:ext cx="8305800" cy="5562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Clr>
                <a:srgbClr val="FF6600"/>
              </a:buClr>
              <a:buNone/>
            </a:pPr>
            <a:r>
              <a:rPr lang="el-GR" b="1" dirty="0">
                <a:solidFill>
                  <a:srgbClr val="009ED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/>
                <a:ea typeface="+mj-ea"/>
                <a:cs typeface="Times New Roman"/>
              </a:rPr>
              <a:t>1980</a:t>
            </a:r>
            <a:r>
              <a:rPr lang="en-GB" b="1" dirty="0">
                <a:solidFill>
                  <a:srgbClr val="009ED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/>
                <a:ea typeface="+mj-ea"/>
                <a:cs typeface="Times New Roman"/>
              </a:rPr>
              <a:t>: </a:t>
            </a:r>
            <a:r>
              <a:rPr lang="el-GR" dirty="0" smtClean="0">
                <a:solidFill>
                  <a:srgbClr val="000090"/>
                </a:solidFill>
                <a:latin typeface="Times New Roman" pitchFamily="18" charset="0"/>
                <a:cs typeface="Times New Roman" pitchFamily="18" charset="0"/>
              </a:rPr>
              <a:t>Εκρίζωση της ευλογιάς (5 εκατομμύρια θάνατοι ετησίως).</a:t>
            </a:r>
          </a:p>
          <a:p>
            <a:pPr marL="0" indent="0" algn="just">
              <a:lnSpc>
                <a:spcPct val="50000"/>
              </a:lnSpc>
              <a:buClr>
                <a:srgbClr val="FF6600"/>
              </a:buClr>
              <a:buNone/>
            </a:pPr>
            <a:endParaRPr lang="el-GR" dirty="0">
              <a:solidFill>
                <a:srgbClr val="00009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lnSpc>
                <a:spcPct val="50000"/>
              </a:lnSpc>
              <a:buClr>
                <a:srgbClr val="FF6600"/>
              </a:buClr>
              <a:buNone/>
            </a:pPr>
            <a:endParaRPr lang="el-GR" dirty="0">
              <a:solidFill>
                <a:srgbClr val="00009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Clr>
                <a:srgbClr val="FF6600"/>
              </a:buClr>
              <a:buNone/>
            </a:pPr>
            <a:r>
              <a:rPr lang="el-GR" b="1" dirty="0">
                <a:solidFill>
                  <a:srgbClr val="009ED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/>
                <a:ea typeface="+mj-ea"/>
                <a:cs typeface="Times New Roman"/>
              </a:rPr>
              <a:t>2002</a:t>
            </a:r>
            <a:r>
              <a:rPr lang="en-GB" b="1" dirty="0">
                <a:solidFill>
                  <a:srgbClr val="009ED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/>
                <a:ea typeface="+mj-ea"/>
                <a:cs typeface="Times New Roman"/>
              </a:rPr>
              <a:t>: </a:t>
            </a:r>
            <a:r>
              <a:rPr lang="el-GR" dirty="0" smtClean="0">
                <a:solidFill>
                  <a:srgbClr val="000090"/>
                </a:solidFill>
                <a:latin typeface="Times New Roman" pitchFamily="18" charset="0"/>
                <a:cs typeface="Times New Roman" pitchFamily="18" charset="0"/>
              </a:rPr>
              <a:t>Εξάλειψη της πολιομυελίτιδας στην  Ευρώπη (5 εκατομμύρια παραλύσεις παγκοσμίως).</a:t>
            </a:r>
          </a:p>
          <a:p>
            <a:pPr marL="0" indent="0" algn="just">
              <a:buClr>
                <a:srgbClr val="FF6600"/>
              </a:buClr>
              <a:buNone/>
            </a:pPr>
            <a:endParaRPr lang="el-GR" dirty="0">
              <a:solidFill>
                <a:srgbClr val="00009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479667" y="3244334"/>
            <a:ext cx="1846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 </a:t>
            </a:r>
          </a:p>
        </p:txBody>
      </p:sp>
      <p:sp>
        <p:nvSpPr>
          <p:cNvPr id="5" name="Rectangle 4"/>
          <p:cNvSpPr/>
          <p:nvPr/>
        </p:nvSpPr>
        <p:spPr>
          <a:xfrm>
            <a:off x="4479667" y="3244334"/>
            <a:ext cx="1846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838200" y="152400"/>
            <a:ext cx="8077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ct val="0"/>
              </a:spcBef>
            </a:pPr>
            <a:r>
              <a:rPr lang="el-GR" sz="4400" b="1" dirty="0" smtClean="0">
                <a:solidFill>
                  <a:srgbClr val="FF66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/>
                <a:ea typeface="+mj-ea"/>
                <a:cs typeface="Times New Roman"/>
              </a:rPr>
              <a:t>Τι λένε τα γεγονότα???</a:t>
            </a:r>
            <a:endParaRPr lang="el-GR" sz="4400" b="1" dirty="0">
              <a:solidFill>
                <a:srgbClr val="FF66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/>
              <a:ea typeface="+mj-ea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638173486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 txBox="1">
            <a:spLocks/>
          </p:cNvSpPr>
          <p:nvPr/>
        </p:nvSpPr>
        <p:spPr>
          <a:xfrm>
            <a:off x="685800" y="1219200"/>
            <a:ext cx="8305800" cy="586740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Clr>
                <a:srgbClr val="FF6600"/>
              </a:buClr>
              <a:buNone/>
            </a:pPr>
            <a:r>
              <a:rPr lang="el-GR" sz="2400" b="1" i="1" dirty="0" smtClean="0">
                <a:solidFill>
                  <a:srgbClr val="000090"/>
                </a:solidFill>
                <a:latin typeface="Times New Roman" pitchFamily="18" charset="0"/>
                <a:cs typeface="Times New Roman" pitchFamily="18" charset="0"/>
              </a:rPr>
              <a:t>Πριν την ανάπτυξη των εμβολίων, κάθε χρόνο</a:t>
            </a:r>
            <a:r>
              <a:rPr lang="en-GB" sz="2400" b="1" i="1" dirty="0" smtClean="0">
                <a:solidFill>
                  <a:srgbClr val="00009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el-GR" sz="2400" b="1" i="1" dirty="0" smtClean="0">
              <a:solidFill>
                <a:srgbClr val="00009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buClr>
                <a:srgbClr val="FF6600"/>
              </a:buClr>
              <a:buBlip>
                <a:blip r:embed="rId2"/>
              </a:buBlip>
            </a:pPr>
            <a:r>
              <a:rPr lang="el-GR" sz="2400" dirty="0" smtClean="0">
                <a:solidFill>
                  <a:srgbClr val="000090"/>
                </a:solidFill>
                <a:latin typeface="Times New Roman" pitchFamily="18" charset="0"/>
                <a:cs typeface="Times New Roman" pitchFamily="18" charset="0"/>
              </a:rPr>
              <a:t>Η </a:t>
            </a:r>
            <a:r>
              <a:rPr lang="el-GR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πολιομυελίτιδα</a:t>
            </a:r>
            <a:r>
              <a:rPr lang="el-GR" sz="2400" dirty="0" smtClean="0">
                <a:solidFill>
                  <a:srgbClr val="000090"/>
                </a:solidFill>
                <a:latin typeface="Times New Roman" pitchFamily="18" charset="0"/>
                <a:cs typeface="Times New Roman" pitchFamily="18" charset="0"/>
              </a:rPr>
              <a:t> προκαλούσε παραλύσεις σε 350.000 άτομα παγκοσμίως. </a:t>
            </a:r>
          </a:p>
          <a:p>
            <a:pPr marL="0" indent="0" algn="just">
              <a:lnSpc>
                <a:spcPct val="50000"/>
              </a:lnSpc>
              <a:buClr>
                <a:srgbClr val="FF6600"/>
              </a:buClr>
              <a:buNone/>
            </a:pPr>
            <a:endParaRPr lang="el-GR" sz="2400" dirty="0" smtClean="0">
              <a:solidFill>
                <a:srgbClr val="00009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buClr>
                <a:srgbClr val="FF6600"/>
              </a:buClr>
              <a:buBlip>
                <a:blip r:embed="rId2"/>
              </a:buBlip>
            </a:pPr>
            <a:r>
              <a:rPr lang="el-GR" sz="2400" dirty="0" smtClean="0">
                <a:solidFill>
                  <a:srgbClr val="000090"/>
                </a:solidFill>
                <a:latin typeface="Times New Roman" pitchFamily="18" charset="0"/>
                <a:cs typeface="Times New Roman" pitchFamily="18" charset="0"/>
              </a:rPr>
              <a:t>Η </a:t>
            </a:r>
            <a:r>
              <a:rPr lang="el-GR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διφθερίτιδα</a:t>
            </a:r>
            <a:r>
              <a:rPr lang="el-GR" sz="2400" dirty="0" smtClean="0">
                <a:solidFill>
                  <a:srgbClr val="000090"/>
                </a:solidFill>
                <a:latin typeface="Times New Roman" pitchFamily="18" charset="0"/>
                <a:cs typeface="Times New Roman" pitchFamily="18" charset="0"/>
              </a:rPr>
              <a:t> ήταν ένα από τα συχνότερα αίτια θανάτου σε παιδιά προσχολικής ηλικίας.</a:t>
            </a:r>
          </a:p>
          <a:p>
            <a:pPr algn="just">
              <a:lnSpc>
                <a:spcPct val="60000"/>
              </a:lnSpc>
              <a:buClr>
                <a:srgbClr val="FF6600"/>
              </a:buClr>
              <a:buBlip>
                <a:blip r:embed="rId2"/>
              </a:buBlip>
            </a:pPr>
            <a:endParaRPr lang="el-GR" sz="2400" dirty="0" smtClean="0">
              <a:solidFill>
                <a:srgbClr val="00009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buClr>
                <a:srgbClr val="FF6600"/>
              </a:buClr>
              <a:buBlip>
                <a:blip r:embed="rId2"/>
              </a:buBlip>
            </a:pPr>
            <a:r>
              <a:rPr lang="el-GR" sz="2400" dirty="0" smtClean="0">
                <a:solidFill>
                  <a:srgbClr val="000090"/>
                </a:solidFill>
                <a:latin typeface="Times New Roman" pitchFamily="18" charset="0"/>
                <a:cs typeface="Times New Roman" pitchFamily="18" charset="0"/>
              </a:rPr>
              <a:t>Η </a:t>
            </a:r>
            <a:r>
              <a:rPr lang="el-GR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ερυθρά</a:t>
            </a:r>
            <a:r>
              <a:rPr lang="el-GR" sz="2400" dirty="0" smtClean="0">
                <a:solidFill>
                  <a:srgbClr val="000090"/>
                </a:solidFill>
                <a:latin typeface="Times New Roman" pitchFamily="18" charset="0"/>
                <a:cs typeface="Times New Roman" pitchFamily="18" charset="0"/>
              </a:rPr>
              <a:t> προκαλούσε εκ γενετής ελλείμματα και νοητική υστέρηση σε 20.000 νεογνά.</a:t>
            </a:r>
          </a:p>
          <a:p>
            <a:pPr algn="just">
              <a:lnSpc>
                <a:spcPct val="60000"/>
              </a:lnSpc>
              <a:buClr>
                <a:srgbClr val="FF6600"/>
              </a:buClr>
              <a:buBlip>
                <a:blip r:embed="rId2"/>
              </a:buBlip>
            </a:pPr>
            <a:endParaRPr lang="el-GR" sz="2400" dirty="0" smtClean="0">
              <a:solidFill>
                <a:srgbClr val="00009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buClr>
                <a:srgbClr val="FF6600"/>
              </a:buClr>
              <a:buBlip>
                <a:blip r:embed="rId2"/>
              </a:buBlip>
            </a:pPr>
            <a:r>
              <a:rPr lang="el-GR" sz="2400" dirty="0" smtClean="0">
                <a:solidFill>
                  <a:srgbClr val="000090"/>
                </a:solidFill>
                <a:latin typeface="Times New Roman" pitchFamily="18" charset="0"/>
                <a:cs typeface="Times New Roman" pitchFamily="18" charset="0"/>
              </a:rPr>
              <a:t>Η</a:t>
            </a:r>
            <a:r>
              <a:rPr lang="el-GR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ιλαρά </a:t>
            </a:r>
            <a:r>
              <a:rPr lang="el-GR" sz="2400" dirty="0" smtClean="0">
                <a:solidFill>
                  <a:srgbClr val="000090"/>
                </a:solidFill>
                <a:latin typeface="Times New Roman" pitchFamily="18" charset="0"/>
                <a:cs typeface="Times New Roman" pitchFamily="18" charset="0"/>
              </a:rPr>
              <a:t>πρόσβαλλε 130 εκατομμύρια άτομα.</a:t>
            </a:r>
          </a:p>
          <a:p>
            <a:pPr algn="just">
              <a:lnSpc>
                <a:spcPct val="60000"/>
              </a:lnSpc>
              <a:buClr>
                <a:srgbClr val="FF6600"/>
              </a:buClr>
              <a:buBlip>
                <a:blip r:embed="rId2"/>
              </a:buBlip>
            </a:pPr>
            <a:endParaRPr lang="el-GR" sz="2400" dirty="0" smtClean="0">
              <a:solidFill>
                <a:srgbClr val="00009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buClr>
                <a:srgbClr val="FF6600"/>
              </a:buClr>
              <a:buBlip>
                <a:blip r:embed="rId2"/>
              </a:buBlip>
            </a:pPr>
            <a:r>
              <a:rPr lang="el-GR" sz="2400" dirty="0" smtClean="0">
                <a:solidFill>
                  <a:srgbClr val="000090"/>
                </a:solidFill>
                <a:latin typeface="Times New Roman" pitchFamily="18" charset="0"/>
                <a:cs typeface="Times New Roman" pitchFamily="18" charset="0"/>
              </a:rPr>
              <a:t>Ο </a:t>
            </a:r>
            <a:r>
              <a:rPr lang="en-GB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Haemophilus</a:t>
            </a:r>
            <a:r>
              <a:rPr lang="en-GB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influenzae</a:t>
            </a:r>
            <a:r>
              <a:rPr lang="el-GR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τύπου</a:t>
            </a:r>
            <a:r>
              <a:rPr lang="en-GB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b (</a:t>
            </a:r>
            <a:r>
              <a:rPr lang="en-GB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Hib</a:t>
            </a:r>
            <a:r>
              <a:rPr lang="en-GB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el-GR" sz="2400" dirty="0" smtClean="0">
                <a:solidFill>
                  <a:srgbClr val="000090"/>
                </a:solidFill>
                <a:latin typeface="Times New Roman" pitchFamily="18" charset="0"/>
                <a:cs typeface="Times New Roman" pitchFamily="18" charset="0"/>
              </a:rPr>
              <a:t>προκαλούσε 3 εκατομμύρια σοβαρές παθήσεις και 386.000 θανάτους.</a:t>
            </a:r>
          </a:p>
          <a:p>
            <a:pPr algn="just">
              <a:lnSpc>
                <a:spcPct val="60000"/>
              </a:lnSpc>
              <a:buClr>
                <a:srgbClr val="FF6600"/>
              </a:buClr>
              <a:buBlip>
                <a:blip r:embed="rId2"/>
              </a:buBlip>
            </a:pPr>
            <a:endParaRPr lang="el-GR" sz="2400" dirty="0" smtClean="0">
              <a:solidFill>
                <a:srgbClr val="00009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buClr>
                <a:srgbClr val="FF6600"/>
              </a:buClr>
              <a:buBlip>
                <a:blip r:embed="rId2"/>
              </a:buBlip>
            </a:pPr>
            <a:r>
              <a:rPr lang="el-GR" sz="2400" dirty="0" smtClean="0">
                <a:solidFill>
                  <a:srgbClr val="000090"/>
                </a:solidFill>
                <a:latin typeface="Times New Roman" pitchFamily="18" charset="0"/>
                <a:cs typeface="Times New Roman" pitchFamily="18" charset="0"/>
              </a:rPr>
              <a:t>Ο </a:t>
            </a:r>
            <a:r>
              <a:rPr lang="el-GR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κοκκύτης</a:t>
            </a:r>
            <a:r>
              <a:rPr lang="el-GR" sz="2400" dirty="0" smtClean="0">
                <a:solidFill>
                  <a:srgbClr val="000090"/>
                </a:solidFill>
                <a:latin typeface="Times New Roman" pitchFamily="18" charset="0"/>
                <a:cs typeface="Times New Roman" pitchFamily="18" charset="0"/>
              </a:rPr>
              <a:t> σκότωνε 160.000 άτομα κατά μέσο όρο.</a:t>
            </a:r>
          </a:p>
          <a:p>
            <a:pPr marL="0" indent="0" algn="just">
              <a:buClr>
                <a:srgbClr val="FF6600"/>
              </a:buClr>
              <a:buNone/>
            </a:pPr>
            <a:endParaRPr lang="en-GB" sz="2400" dirty="0" smtClean="0">
              <a:solidFill>
                <a:srgbClr val="00009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Clr>
                <a:srgbClr val="FF6600"/>
              </a:buClr>
              <a:buNone/>
            </a:pPr>
            <a:endParaRPr lang="el-GR" sz="2400" dirty="0">
              <a:solidFill>
                <a:srgbClr val="00009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479667" y="3244334"/>
            <a:ext cx="1846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 </a:t>
            </a:r>
          </a:p>
        </p:txBody>
      </p:sp>
      <p:sp>
        <p:nvSpPr>
          <p:cNvPr id="5" name="Rectangle 4"/>
          <p:cNvSpPr/>
          <p:nvPr/>
        </p:nvSpPr>
        <p:spPr>
          <a:xfrm>
            <a:off x="4479667" y="3244334"/>
            <a:ext cx="1846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838200" y="0"/>
            <a:ext cx="8077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ct val="0"/>
              </a:spcBef>
            </a:pPr>
            <a:r>
              <a:rPr lang="el-GR" sz="3600" b="1" dirty="0" smtClean="0">
                <a:solidFill>
                  <a:srgbClr val="FF66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/>
                <a:ea typeface="+mj-ea"/>
                <a:cs typeface="Times New Roman"/>
              </a:rPr>
              <a:t>Τα εμβόλια άλλαξαν το τοπίο της υγείας τον 20ό αιώνα</a:t>
            </a:r>
            <a:endParaRPr lang="el-GR" sz="3600" b="1" dirty="0">
              <a:solidFill>
                <a:srgbClr val="FF66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/>
              <a:ea typeface="+mj-ea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673439246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 txBox="1">
            <a:spLocks/>
          </p:cNvSpPr>
          <p:nvPr/>
        </p:nvSpPr>
        <p:spPr>
          <a:xfrm>
            <a:off x="685800" y="914400"/>
            <a:ext cx="8305800" cy="5791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Clr>
                <a:srgbClr val="FF6600"/>
              </a:buClr>
              <a:buNone/>
            </a:pPr>
            <a:endParaRPr lang="el-GR" dirty="0">
              <a:solidFill>
                <a:srgbClr val="00009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479667" y="3244334"/>
            <a:ext cx="1846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 </a:t>
            </a:r>
          </a:p>
        </p:txBody>
      </p:sp>
      <p:sp>
        <p:nvSpPr>
          <p:cNvPr id="5" name="Rectangle 4"/>
          <p:cNvSpPr/>
          <p:nvPr/>
        </p:nvSpPr>
        <p:spPr>
          <a:xfrm>
            <a:off x="4479667" y="3244334"/>
            <a:ext cx="1846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838200" y="0"/>
            <a:ext cx="8077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ct val="0"/>
              </a:spcBef>
            </a:pPr>
            <a:r>
              <a:rPr lang="el-GR" sz="4400" b="1" dirty="0" smtClean="0">
                <a:solidFill>
                  <a:srgbClr val="FF66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/>
                <a:ea typeface="+mj-ea"/>
                <a:cs typeface="Times New Roman"/>
              </a:rPr>
              <a:t>Τι λένε τα γεγονότα???</a:t>
            </a:r>
            <a:endParaRPr lang="el-GR" sz="4400" b="1" dirty="0">
              <a:solidFill>
                <a:srgbClr val="FF66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/>
              <a:ea typeface="+mj-ea"/>
              <a:cs typeface="Times New Roman"/>
            </a:endParaRPr>
          </a:p>
        </p:txBody>
      </p:sp>
      <p:pic>
        <p:nvPicPr>
          <p:cNvPr id="8" name="Content Placeholder 7" descr="1.pdf"/>
          <p:cNvPicPr>
            <a:picLocks noGrp="1" noChangeAspect="1"/>
          </p:cNvPicPr>
          <p:nvPr>
            <p:ph idx="1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90600" y="838200"/>
            <a:ext cx="3657600" cy="2658744"/>
          </a:xfrm>
          <a:ln>
            <a:solidFill>
              <a:schemeClr val="bg1"/>
            </a:solidFill>
          </a:ln>
        </p:spPr>
      </p:pic>
      <p:pic>
        <p:nvPicPr>
          <p:cNvPr id="9" name="Content Placeholder 7" descr="1.pdf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2"/>
          <a:stretch/>
        </p:blipFill>
        <p:spPr>
          <a:xfrm>
            <a:off x="1066800" y="3733800"/>
            <a:ext cx="3600823" cy="2907159"/>
          </a:xfrm>
          <a:prstGeom prst="rect">
            <a:avLst/>
          </a:prstGeom>
          <a:ln>
            <a:solidFill>
              <a:schemeClr val="bg1"/>
            </a:solidFill>
          </a:ln>
        </p:spPr>
      </p:pic>
      <p:pic>
        <p:nvPicPr>
          <p:cNvPr id="10" name="Content Placeholder 7" descr="1.pdf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356"/>
          <a:stretch/>
        </p:blipFill>
        <p:spPr>
          <a:xfrm>
            <a:off x="5181600" y="838200"/>
            <a:ext cx="3525299" cy="2677114"/>
          </a:xfrm>
          <a:prstGeom prst="rect">
            <a:avLst/>
          </a:prstGeom>
          <a:ln>
            <a:solidFill>
              <a:schemeClr val="bg1"/>
            </a:solidFill>
          </a:ln>
        </p:spPr>
      </p:pic>
      <p:pic>
        <p:nvPicPr>
          <p:cNvPr id="11" name="Content Placeholder 7" descr="1.pdf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376" b="-2"/>
          <a:stretch/>
        </p:blipFill>
        <p:spPr>
          <a:xfrm>
            <a:off x="5181600" y="3733800"/>
            <a:ext cx="3505200" cy="2857979"/>
          </a:xfrm>
          <a:prstGeom prst="rect">
            <a:avLst/>
          </a:prstGeom>
          <a:ln>
            <a:solidFill>
              <a:schemeClr val="bg1"/>
            </a:solidFill>
          </a:ln>
        </p:spPr>
      </p:pic>
    </p:spTree>
    <p:extLst>
      <p:ext uri="{BB962C8B-B14F-4D97-AF65-F5344CB8AC3E}">
        <p14:creationId xmlns:p14="http://schemas.microsoft.com/office/powerpoint/2010/main" val="3967734305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2"/>
          <a:srcRect t="1671" b="1671"/>
          <a:stretch>
            <a:fillRect/>
          </a:stretch>
        </p:blipFill>
        <p:spPr>
          <a:xfrm>
            <a:off x="685800" y="1752600"/>
            <a:ext cx="8077200" cy="4525963"/>
          </a:xfrm>
        </p:spPr>
      </p:pic>
      <p:sp>
        <p:nvSpPr>
          <p:cNvPr id="5" name="TextBox 4"/>
          <p:cNvSpPr txBox="1"/>
          <p:nvPr/>
        </p:nvSpPr>
        <p:spPr>
          <a:xfrm>
            <a:off x="838200" y="152400"/>
            <a:ext cx="80772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ct val="0"/>
              </a:spcBef>
            </a:pPr>
            <a:r>
              <a:rPr lang="el-GR" sz="2800" b="1" dirty="0" smtClean="0">
                <a:solidFill>
                  <a:srgbClr val="FF66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/>
                <a:ea typeface="+mj-ea"/>
                <a:cs typeface="Times New Roman"/>
              </a:rPr>
              <a:t>Επίπτωση βακτηριακής μηνιγγίτιδας από αιμόφιλο ινφλουένζας τύπου Β στις ΗΠΑ πριν και μετά το συζευγμένο εμβόλιο.</a:t>
            </a:r>
            <a:endParaRPr lang="el-GR" sz="2800" b="1" dirty="0">
              <a:solidFill>
                <a:srgbClr val="FF66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/>
              <a:ea typeface="+mj-ea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132543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" y="228600"/>
            <a:ext cx="8305800" cy="5496128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914400" y="5715000"/>
            <a:ext cx="79248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l-GR" sz="2000" b="1" dirty="0">
                <a:solidFill>
                  <a:srgbClr val="000090"/>
                </a:solidFill>
                <a:latin typeface="Times New Roman"/>
                <a:cs typeface="Times New Roman"/>
              </a:rPr>
              <a:t>Επίπτωση διηθητικής στρεπτοκοκκικής νόσου (μηνιγγίτιδα, πνευμονία, βακτηριαιμία) στις ΗΠΑ πριν και μετά την εισαγωγή του συζευγμένου </a:t>
            </a:r>
            <a:r>
              <a:rPr lang="el-GR" sz="2000" b="1" dirty="0" smtClean="0">
                <a:solidFill>
                  <a:srgbClr val="000090"/>
                </a:solidFill>
                <a:latin typeface="Times New Roman"/>
                <a:cs typeface="Times New Roman"/>
              </a:rPr>
              <a:t>εμβολίου.</a:t>
            </a:r>
            <a:endParaRPr lang="el-GR" sz="2000" b="1" dirty="0">
              <a:solidFill>
                <a:srgbClr val="000090"/>
              </a:solidFill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989444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yI2DOt6RzRcU51QxdhNewL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QUq8QELArFIgadhH063fpq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InkrlxYPS4jAzciXk8ToAM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retnMj4SFfqbVIhVK0Rf83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QUq8QELArFIgadhH063fpq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InkrlxYPS4jAzciXk8ToAM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InkrlxYPS4jAzciXk8ToAM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InkrlxYPS4jAzciXk8ToAM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InkrlxYPS4jAzciXk8ToAM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InkrlxYPS4jAzciXk8ToAM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InkrlxYPS4jAzciXk8ToAM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HAGzTPKJNXuuOK4v20iPS7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0uhWvCQomImT50qU5y4Znw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QUq8QELArFIgadhH063fpq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InkrlxYPS4jAzciXk8ToAM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InkrlxYPS4jAzciXk8ToAM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QUq8QELArFIgadhH063fpq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InkrlxYPS4jAzciXk8ToAM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retnMj4SFfqbVIhVK0Rf83"/>
</p:tagLst>
</file>

<file path=ppt/theme/theme1.xml><?xml version="1.0" encoding="utf-8"?>
<a:theme xmlns:a="http://schemas.openxmlformats.org/drawingml/2006/main" name="Training New Employees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Training New Employees.potx</Template>
  <TotalTime>0</TotalTime>
  <Words>1992</Words>
  <Application>Microsoft Office PowerPoint</Application>
  <PresentationFormat>Προβολή στην οθόνη (4:3)</PresentationFormat>
  <Paragraphs>274</Paragraphs>
  <Slides>38</Slides>
  <Notes>11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6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38</vt:i4>
      </vt:variant>
    </vt:vector>
  </HeadingPairs>
  <TitlesOfParts>
    <vt:vector size="45" baseType="lpstr">
      <vt:lpstr>Arial</vt:lpstr>
      <vt:lpstr>Arial Narrow</vt:lpstr>
      <vt:lpstr>Calibri</vt:lpstr>
      <vt:lpstr>Georgia</vt:lpstr>
      <vt:lpstr>Times New Roman</vt:lpstr>
      <vt:lpstr>Wingdings</vt:lpstr>
      <vt:lpstr>Training New Employees</vt:lpstr>
      <vt:lpstr>Το Αντιεβολιαστικό   Κίνημα από τη σκοπιά του   Παιδιάτρου</vt:lpstr>
      <vt:lpstr>Παρουσίαση του PowerPoint</vt:lpstr>
      <vt:lpstr>Η διαχρονική εμπειρία έχει δείξει ότι...</vt:lpstr>
      <vt:lpstr>Νοσήματα που προλαμβάνονται με τον εμβολιασμό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Η αντίθετη άποψη...</vt:lpstr>
      <vt:lpstr>Το αντιεμβολιαστικό κίνημα – Μια νέα πραγματικότητα...</vt:lpstr>
      <vt:lpstr>Παρουσίαση του PowerPoint</vt:lpstr>
      <vt:lpstr>Λόγοι άρνησης εμβολίων</vt:lpstr>
      <vt:lpstr>Λόγοι άρνησης εμβολίων</vt:lpstr>
      <vt:lpstr>Ισχυρισμός (1)</vt:lpstr>
      <vt:lpstr>Τα εμβόλια που κυρίως αποφεύγουν οι γονείς</vt:lpstr>
      <vt:lpstr>Η πορεία του αντιεμβολιαστικού κινήματος</vt:lpstr>
      <vt:lpstr>Κοκκύτης</vt:lpstr>
      <vt:lpstr>Η πορεία του αντιεμβολιαστικού κινήματος</vt:lpstr>
      <vt:lpstr>MMR και Αυτισμός</vt:lpstr>
      <vt:lpstr>MMR και Αυτισμός – Τι δείχνουν έγκυρες μελέτες?</vt:lpstr>
      <vt:lpstr>MMR και Αυτισμός</vt:lpstr>
      <vt:lpstr>MMR και Αυτισμός</vt:lpstr>
      <vt:lpstr> Σύγκριση δεδομένων</vt:lpstr>
      <vt:lpstr>Σύνδρομο Guillain-Barre και αντιγριπικό εμβόλιο</vt:lpstr>
      <vt:lpstr>Σύνδρομο Guillain-Barre και αντιγριπικό εμβόλιο</vt:lpstr>
      <vt:lpstr>Σύνδεση εμβολίων με αυτοάνοσα νοσήματα </vt:lpstr>
      <vt:lpstr>ΣΥΣΤΑΤΙΚΑ ΤΩΝ ΕΜΒΟΛΙΩΝ</vt:lpstr>
      <vt:lpstr>Θειομερσάλη</vt:lpstr>
      <vt:lpstr>Αλουμίνιο</vt:lpstr>
      <vt:lpstr>Ισχυρισμός (2)</vt:lpstr>
      <vt:lpstr>Ισχυρισμός (3)</vt:lpstr>
      <vt:lpstr>Ισχυρισμός (3)</vt:lpstr>
      <vt:lpstr>Ισχυρισμός (3)</vt:lpstr>
      <vt:lpstr>Ισχυρισμός (3)</vt:lpstr>
      <vt:lpstr>    Spanish Boy Dies Of Diphtheria Thanks To Anti-Vaxxers (2015)   </vt:lpstr>
      <vt:lpstr>Αξιολόγηση ECDC για την πολιο-μυελίτιδα: κίνδυνος επανεισαγωγής στην Ευρώπη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2010-02-01T21:33:28Z</dcterms:created>
  <dcterms:modified xsi:type="dcterms:W3CDTF">2017-11-30T10:20:22Z</dcterms:modified>
</cp:coreProperties>
</file>